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Montserrat"/>
      <p:bold r:id="rId27"/>
      <p:boldItalic r:id="rId28"/>
    </p:embeddedFont>
    <p:embeddedFont>
      <p:font typeface="Open Sans SemiBold"/>
      <p:regular r:id="rId29"/>
      <p:bold r:id="rId30"/>
      <p:italic r:id="rId31"/>
      <p:boldItalic r:id="rId32"/>
    </p:embeddedFont>
    <p:embeddedFont>
      <p:font typeface="Montserrat ExtraBold"/>
      <p:bold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ontserrat-boldItalic.fntdata"/><Relationship Id="rId27" Type="http://schemas.openxmlformats.org/officeDocument/2006/relationships/font" Target="fonts/Montserra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OpenSansSemiBol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SemiBold-italic.fntdata"/><Relationship Id="rId30" Type="http://schemas.openxmlformats.org/officeDocument/2006/relationships/font" Target="fonts/OpenSansSemiBold-bold.fntdata"/><Relationship Id="rId11" Type="http://schemas.openxmlformats.org/officeDocument/2006/relationships/slide" Target="slides/slide5.xml"/><Relationship Id="rId33" Type="http://schemas.openxmlformats.org/officeDocument/2006/relationships/font" Target="fonts/MontserratExtraBold-bold.fntdata"/><Relationship Id="rId10" Type="http://schemas.openxmlformats.org/officeDocument/2006/relationships/slide" Target="slides/slide4.xml"/><Relationship Id="rId32" Type="http://schemas.openxmlformats.org/officeDocument/2006/relationships/font" Target="fonts/OpenSansSemiBold-boldItalic.fntdata"/><Relationship Id="rId13" Type="http://schemas.openxmlformats.org/officeDocument/2006/relationships/slide" Target="slides/slide7.xml"/><Relationship Id="rId35" Type="http://schemas.openxmlformats.org/officeDocument/2006/relationships/font" Target="fonts/OpenSans-regular.fntdata"/><Relationship Id="rId12" Type="http://schemas.openxmlformats.org/officeDocument/2006/relationships/slide" Target="slides/slide6.xml"/><Relationship Id="rId34" Type="http://schemas.openxmlformats.org/officeDocument/2006/relationships/font" Target="fonts/MontserratExtraBold-boldItalic.fntdata"/><Relationship Id="rId15" Type="http://schemas.openxmlformats.org/officeDocument/2006/relationships/slide" Target="slides/slide9.xml"/><Relationship Id="rId37" Type="http://schemas.openxmlformats.org/officeDocument/2006/relationships/font" Target="fonts/OpenSans-italic.fntdata"/><Relationship Id="rId14" Type="http://schemas.openxmlformats.org/officeDocument/2006/relationships/slide" Target="slides/slide8.xml"/><Relationship Id="rId36"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Open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455bd16ee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d455bd16ee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786897b03c3a08e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86897b03c3a08e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9e4c3937f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9e4c3937f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9ce42a90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09ce42a90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f9e4c3937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f9e4c3937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f9e4c3937f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f9e4c3937f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9e4c3937f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f9e4c3937f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547eba576e5ea65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47eba576e5ea65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f9e4c3937f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f9e4c3937f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9e4c3937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f9e4c3937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Развернутый комментарий</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9e4c393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f9e4c393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06165e40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06165e40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Если вам не хватило места, вы можете здесь написать развернутый комментарий.</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06165e40a_0_4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d06165e40a_0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f9e4c3937f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f9e4c3937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Развернутый комментарий.</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56722ef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56722ef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9c791cca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09c791cca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09c791ccab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09c791cca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9c791ccab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9c791ccab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20be7893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20be7893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f9e4c3937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f9e4c3937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56" name="Shape 56"/>
        <p:cNvGrpSpPr/>
        <p:nvPr/>
      </p:nvGrpSpPr>
      <p:grpSpPr>
        <a:xfrm>
          <a:off x="0" y="0"/>
          <a:ext cx="0" cy="0"/>
          <a:chOff x="0" y="0"/>
          <a:chExt cx="0" cy="0"/>
        </a:xfrm>
      </p:grpSpPr>
      <p:sp>
        <p:nvSpPr>
          <p:cNvPr id="57" name="Google Shape;57;p14"/>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8" name="Google Shape;58;p14"/>
          <p:cNvSpPr txBox="1"/>
          <p:nvPr>
            <p:ph type="title"/>
          </p:nvPr>
        </p:nvSpPr>
        <p:spPr>
          <a:xfrm>
            <a:off x="768728" y="1953970"/>
            <a:ext cx="7610100" cy="1235400"/>
          </a:xfrm>
          <a:prstGeom prst="rect">
            <a:avLst/>
          </a:prstGeom>
          <a:noFill/>
          <a:ln>
            <a:noFill/>
          </a:ln>
          <a:effectLst>
            <a:outerShdw blurRad="762000" rotWithShape="0" algn="t" dir="5400000" dist="381000">
              <a:srgbClr val="000000">
                <a:alpha val="29800"/>
              </a:srgbClr>
            </a:outerShdw>
          </a:effectLst>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7200"/>
              <a:buFont typeface="Montserrat"/>
              <a:buNone/>
              <a:defRPr b="1" i="0" sz="7200">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59" name="Google Shape;59;p14"/>
          <p:cNvPicPr preferRelativeResize="0"/>
          <p:nvPr/>
        </p:nvPicPr>
        <p:blipFill rotWithShape="1">
          <a:blip r:embed="rId2">
            <a:alphaModFix/>
          </a:blip>
          <a:srcRect b="0" l="0" r="0" t="0"/>
          <a:stretch/>
        </p:blipFill>
        <p:spPr>
          <a:xfrm>
            <a:off x="281335" y="169772"/>
            <a:ext cx="738994" cy="222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1000"/>
                                        <p:tgtEl>
                                          <p:spTgt spid="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spTree>
      <p:nvGrpSpPr>
        <p:cNvPr id="60" name="Shape 6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_Custom Layout">
  <p:cSld name="75_Custom Layout">
    <p:spTree>
      <p:nvGrpSpPr>
        <p:cNvPr id="61" name="Shape 61"/>
        <p:cNvGrpSpPr/>
        <p:nvPr/>
      </p:nvGrpSpPr>
      <p:grpSpPr>
        <a:xfrm>
          <a:off x="0" y="0"/>
          <a:ext cx="0" cy="0"/>
          <a:chOff x="0" y="0"/>
          <a:chExt cx="0" cy="0"/>
        </a:xfrm>
      </p:grpSpPr>
      <p:sp>
        <p:nvSpPr>
          <p:cNvPr id="62" name="Google Shape;62;p16"/>
          <p:cNvSpPr/>
          <p:nvPr>
            <p:ph idx="2" type="pic"/>
          </p:nvPr>
        </p:nvSpPr>
        <p:spPr>
          <a:xfrm>
            <a:off x="0" y="0"/>
            <a:ext cx="3055800" cy="5143500"/>
          </a:xfrm>
          <a:prstGeom prst="rect">
            <a:avLst/>
          </a:prstGeom>
          <a:solidFill>
            <a:schemeClr val="lt1"/>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63" name="Google Shape;63;p16"/>
          <p:cNvSpPr txBox="1"/>
          <p:nvPr>
            <p:ph type="title"/>
          </p:nvPr>
        </p:nvSpPr>
        <p:spPr>
          <a:xfrm>
            <a:off x="3800475" y="710026"/>
            <a:ext cx="4585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500"/>
                                        <p:tgtEl>
                                          <p:spTgt spid="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Custom Layout" showMasterSp="0">
  <p:cSld name="45_Custom Layout">
    <p:spTree>
      <p:nvGrpSpPr>
        <p:cNvPr id="64" name="Shape 64"/>
        <p:cNvGrpSpPr/>
        <p:nvPr/>
      </p:nvGrpSpPr>
      <p:grpSpPr>
        <a:xfrm>
          <a:off x="0" y="0"/>
          <a:ext cx="0" cy="0"/>
          <a:chOff x="0" y="0"/>
          <a:chExt cx="0" cy="0"/>
        </a:xfrm>
      </p:grpSpPr>
      <p:sp>
        <p:nvSpPr>
          <p:cNvPr id="65" name="Google Shape;65;p17"/>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65"/>
                                        </p:tgtEl>
                                        <p:attrNameLst>
                                          <p:attrName>style.visibility</p:attrName>
                                        </p:attrNameLst>
                                      </p:cBhvr>
                                      <p:to>
                                        <p:strVal val="visible"/>
                                      </p:to>
                                    </p:set>
                                    <p:animEffect filter="fade" transition="in">
                                      <p:cBhvr>
                                        <p:cTn dur="500"/>
                                        <p:tgtEl>
                                          <p:spTgt spid="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7_Custom Layout">
    <p:spTree>
      <p:nvGrpSpPr>
        <p:cNvPr id="66" name="Shape 6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Custom Layout">
  <p:cSld name="25_Custom Layout">
    <p:bg>
      <p:bgPr>
        <a:solidFill>
          <a:schemeClr val="lt1"/>
        </a:solidFill>
      </p:bgPr>
    </p:bg>
    <p:spTree>
      <p:nvGrpSpPr>
        <p:cNvPr id="67" name="Shape 67"/>
        <p:cNvGrpSpPr/>
        <p:nvPr/>
      </p:nvGrpSpPr>
      <p:grpSpPr>
        <a:xfrm>
          <a:off x="0" y="0"/>
          <a:ext cx="0" cy="0"/>
          <a:chOff x="0" y="0"/>
          <a:chExt cx="0" cy="0"/>
        </a:xfrm>
      </p:grpSpPr>
      <p:sp>
        <p:nvSpPr>
          <p:cNvPr id="68" name="Google Shape;68;p19"/>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1_Custom Layout">
  <p:cSld name="131_Custom Layout">
    <p:spTree>
      <p:nvGrpSpPr>
        <p:cNvPr id="69" name="Shape 69"/>
        <p:cNvGrpSpPr/>
        <p:nvPr/>
      </p:nvGrpSpPr>
      <p:grpSpPr>
        <a:xfrm>
          <a:off x="0" y="0"/>
          <a:ext cx="0" cy="0"/>
          <a:chOff x="0" y="0"/>
          <a:chExt cx="0" cy="0"/>
        </a:xfrm>
      </p:grpSpPr>
      <p:sp>
        <p:nvSpPr>
          <p:cNvPr id="70" name="Google Shape;70;p20"/>
          <p:cNvSpPr txBox="1"/>
          <p:nvPr>
            <p:ph type="title"/>
          </p:nvPr>
        </p:nvSpPr>
        <p:spPr>
          <a:xfrm>
            <a:off x="1521619" y="710026"/>
            <a:ext cx="3050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1" name="Google Shape;71;p20"/>
          <p:cNvSpPr/>
          <p:nvPr>
            <p:ph idx="2" type="pic"/>
          </p:nvPr>
        </p:nvSpPr>
        <p:spPr>
          <a:xfrm>
            <a:off x="5336381" y="0"/>
            <a:ext cx="38076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71"/>
                                        </p:tgtEl>
                                        <p:attrNameLst>
                                          <p:attrName>style.visibility</p:attrName>
                                        </p:attrNameLst>
                                      </p:cBhvr>
                                      <p:to>
                                        <p:strVal val="visible"/>
                                      </p:to>
                                    </p:set>
                                    <p:animEffect filter="fade" transition="in">
                                      <p:cBhvr>
                                        <p:cTn dur="5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_Custom Layout" showMasterSp="0">
  <p:cSld name="65_Custom Layout">
    <p:spTree>
      <p:nvGrpSpPr>
        <p:cNvPr id="72" name="Shape 72"/>
        <p:cNvGrpSpPr/>
        <p:nvPr/>
      </p:nvGrpSpPr>
      <p:grpSpPr>
        <a:xfrm>
          <a:off x="0" y="0"/>
          <a:ext cx="0" cy="0"/>
          <a:chOff x="0" y="0"/>
          <a:chExt cx="0" cy="0"/>
        </a:xfrm>
      </p:grpSpPr>
      <p:sp>
        <p:nvSpPr>
          <p:cNvPr id="73" name="Google Shape;73;p21"/>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74" name="Shape 74"/>
        <p:cNvGrpSpPr/>
        <p:nvPr/>
      </p:nvGrpSpPr>
      <p:grpSpPr>
        <a:xfrm>
          <a:off x="0" y="0"/>
          <a:ext cx="0" cy="0"/>
          <a:chOff x="0" y="0"/>
          <a:chExt cx="0" cy="0"/>
        </a:xfrm>
      </p:grpSpPr>
      <p:sp>
        <p:nvSpPr>
          <p:cNvPr id="75" name="Google Shape;75;p22"/>
          <p:cNvSpPr/>
          <p:nvPr>
            <p:ph idx="2" type="pic"/>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lvl1pPr lvl="0" marR="0" rtl="0" algn="ctr">
              <a:lnSpc>
                <a:spcPct val="90000"/>
              </a:lnSpc>
              <a:spcBef>
                <a:spcPts val="600"/>
              </a:spcBef>
              <a:spcAft>
                <a:spcPts val="0"/>
              </a:spcAft>
              <a:buClr>
                <a:schemeClr val="dk1"/>
              </a:buClr>
              <a:buSzPts val="1200"/>
              <a:buFont typeface="Arial"/>
              <a:buChar char="•"/>
              <a:defRPr b="0" i="0" sz="1000" u="none" cap="none" strike="noStrike">
                <a:solidFill>
                  <a:schemeClr val="dk1"/>
                </a:solidFill>
                <a:latin typeface="Arial"/>
                <a:ea typeface="Arial"/>
                <a:cs typeface="Arial"/>
                <a:sym typeface="Arial"/>
              </a:defRPr>
            </a:lvl1pPr>
            <a:lvl2pPr lvl="1" marR="0" rtl="0" algn="l">
              <a:lnSpc>
                <a:spcPct val="90000"/>
              </a:lnSpc>
              <a:spcBef>
                <a:spcPts val="300"/>
              </a:spcBef>
              <a:spcAft>
                <a:spcPts val="0"/>
              </a:spcAft>
              <a:buClr>
                <a:schemeClr val="dk1"/>
              </a:buClr>
              <a:buSzPts val="1800"/>
              <a:buFont typeface="Arial"/>
              <a:buChar char="•"/>
              <a:defRPr b="0" i="0" sz="1500" u="none" cap="none" strike="noStrike">
                <a:solidFill>
                  <a:schemeClr val="dk1"/>
                </a:solidFill>
                <a:latin typeface="Arial"/>
                <a:ea typeface="Arial"/>
                <a:cs typeface="Arial"/>
                <a:sym typeface="Arial"/>
              </a:defRPr>
            </a:lvl2pPr>
            <a:lvl3pPr lvl="2" marR="0" rtl="0" algn="l">
              <a:lnSpc>
                <a:spcPct val="90000"/>
              </a:lnSpc>
              <a:spcBef>
                <a:spcPts val="300"/>
              </a:spcBef>
              <a:spcAft>
                <a:spcPts val="0"/>
              </a:spcAft>
              <a:buClr>
                <a:schemeClr val="dk1"/>
              </a:buClr>
              <a:buSzPts val="1500"/>
              <a:buFont typeface="Arial"/>
              <a:buChar char="•"/>
              <a:defRPr b="0" i="0" sz="1200" u="none" cap="none" strike="noStrike">
                <a:solidFill>
                  <a:schemeClr val="dk1"/>
                </a:solidFill>
                <a:latin typeface="Arial"/>
                <a:ea typeface="Arial"/>
                <a:cs typeface="Arial"/>
                <a:sym typeface="Arial"/>
              </a:defRPr>
            </a:lvl3pPr>
            <a:lvl4pPr lvl="3"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4pPr>
            <a:lvl5pPr lvl="4"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5pPr>
            <a:lvl6pPr lvl="5"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6pPr>
            <a:lvl7pPr lvl="6"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7pPr>
            <a:lvl8pPr lvl="7"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8pPr>
            <a:lvl9pPr lvl="8"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76" name="Shape 76"/>
        <p:cNvGrpSpPr/>
        <p:nvPr/>
      </p:nvGrpSpPr>
      <p:grpSpPr>
        <a:xfrm>
          <a:off x="0" y="0"/>
          <a:ext cx="0" cy="0"/>
          <a:chOff x="0" y="0"/>
          <a:chExt cx="0" cy="0"/>
        </a:xfrm>
      </p:grpSpPr>
      <p:sp>
        <p:nvSpPr>
          <p:cNvPr id="77" name="Google Shape;77;p23"/>
          <p:cNvSpPr/>
          <p:nvPr>
            <p:ph idx="2" type="pic"/>
          </p:nvPr>
        </p:nvSpPr>
        <p:spPr>
          <a:xfrm>
            <a:off x="4572000" y="0"/>
            <a:ext cx="4572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78" name="Google Shape;78;p23"/>
          <p:cNvSpPr txBox="1"/>
          <p:nvPr>
            <p:ph type="title"/>
          </p:nvPr>
        </p:nvSpPr>
        <p:spPr>
          <a:xfrm>
            <a:off x="768728" y="1953970"/>
            <a:ext cx="7610100" cy="1235400"/>
          </a:xfrm>
          <a:prstGeom prst="rect">
            <a:avLst/>
          </a:prstGeom>
          <a:noFill/>
          <a:ln>
            <a:noFill/>
          </a:ln>
          <a:effectLst>
            <a:outerShdw blurRad="762000" rotWithShape="0" algn="t" dir="5400000" dist="381000">
              <a:srgbClr val="000000">
                <a:alpha val="29800"/>
              </a:srgbClr>
            </a:outerShdw>
          </a:effectLst>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7200"/>
              <a:buFont typeface="Montserrat"/>
              <a:buNone/>
              <a:defRPr b="1" i="0" sz="7200">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1000"/>
                                        <p:tgtEl>
                                          <p:spTgt spid="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Custom Layout">
  <p:cSld name="34_Custom Layout">
    <p:spTree>
      <p:nvGrpSpPr>
        <p:cNvPr id="79" name="Shape 79"/>
        <p:cNvGrpSpPr/>
        <p:nvPr/>
      </p:nvGrpSpPr>
      <p:grpSpPr>
        <a:xfrm>
          <a:off x="0" y="0"/>
          <a:ext cx="0" cy="0"/>
          <a:chOff x="0" y="0"/>
          <a:chExt cx="0" cy="0"/>
        </a:xfrm>
      </p:grpSpPr>
      <p:sp>
        <p:nvSpPr>
          <p:cNvPr id="80" name="Google Shape;80;p24"/>
          <p:cNvSpPr txBox="1"/>
          <p:nvPr>
            <p:ph type="title"/>
          </p:nvPr>
        </p:nvSpPr>
        <p:spPr>
          <a:xfrm>
            <a:off x="3800475" y="710026"/>
            <a:ext cx="4585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24"/>
          <p:cNvSpPr/>
          <p:nvPr>
            <p:ph idx="2" type="pic"/>
          </p:nvPr>
        </p:nvSpPr>
        <p:spPr>
          <a:xfrm>
            <a:off x="764381" y="0"/>
            <a:ext cx="2286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5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82" name="Shape 82"/>
        <p:cNvGrpSpPr/>
        <p:nvPr/>
      </p:nvGrpSpPr>
      <p:grpSpPr>
        <a:xfrm>
          <a:off x="0" y="0"/>
          <a:ext cx="0" cy="0"/>
          <a:chOff x="0" y="0"/>
          <a:chExt cx="0" cy="0"/>
        </a:xfrm>
      </p:grpSpPr>
      <p:sp>
        <p:nvSpPr>
          <p:cNvPr id="83" name="Google Shape;83;p25"/>
          <p:cNvSpPr txBox="1"/>
          <p:nvPr>
            <p:ph type="title"/>
          </p:nvPr>
        </p:nvSpPr>
        <p:spPr>
          <a:xfrm>
            <a:off x="5332065" y="710026"/>
            <a:ext cx="3049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4" name="Google Shape;84;p25"/>
          <p:cNvSpPr/>
          <p:nvPr>
            <p:ph idx="2" type="pic"/>
          </p:nvPr>
        </p:nvSpPr>
        <p:spPr>
          <a:xfrm>
            <a:off x="762000" y="0"/>
            <a:ext cx="3810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85" name="Shape 85"/>
        <p:cNvGrpSpPr/>
        <p:nvPr/>
      </p:nvGrpSpPr>
      <p:grpSpPr>
        <a:xfrm>
          <a:off x="0" y="0"/>
          <a:ext cx="0" cy="0"/>
          <a:chOff x="0" y="0"/>
          <a:chExt cx="0" cy="0"/>
        </a:xfrm>
      </p:grpSpPr>
      <p:sp>
        <p:nvSpPr>
          <p:cNvPr id="86" name="Google Shape;86;p26"/>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7" name="Google Shape;87;p26"/>
          <p:cNvSpPr/>
          <p:nvPr>
            <p:ph idx="2" type="pic"/>
          </p:nvPr>
        </p:nvSpPr>
        <p:spPr>
          <a:xfrm>
            <a:off x="762000" y="3429000"/>
            <a:ext cx="8382000" cy="1714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87"/>
                                        </p:tgtEl>
                                        <p:attrNameLst>
                                          <p:attrName>style.visibility</p:attrName>
                                        </p:attrNameLst>
                                      </p:cBhvr>
                                      <p:to>
                                        <p:strVal val="visible"/>
                                      </p:to>
                                    </p:set>
                                    <p:animEffect filter="fade" transition="in">
                                      <p:cBhvr>
                                        <p:cTn dur="5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88" name="Shape 88"/>
        <p:cNvGrpSpPr/>
        <p:nvPr/>
      </p:nvGrpSpPr>
      <p:grpSpPr>
        <a:xfrm>
          <a:off x="0" y="0"/>
          <a:ext cx="0" cy="0"/>
          <a:chOff x="0" y="0"/>
          <a:chExt cx="0" cy="0"/>
        </a:xfrm>
      </p:grpSpPr>
      <p:sp>
        <p:nvSpPr>
          <p:cNvPr id="89" name="Google Shape;89;p27"/>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27"/>
          <p:cNvSpPr/>
          <p:nvPr>
            <p:ph idx="2" type="pic"/>
          </p:nvPr>
        </p:nvSpPr>
        <p:spPr>
          <a:xfrm>
            <a:off x="6185389" y="0"/>
            <a:ext cx="29586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5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0_Custom Layout">
  <p:cSld name="90_Custom Layout">
    <p:spTree>
      <p:nvGrpSpPr>
        <p:cNvPr id="91" name="Shape 91"/>
        <p:cNvGrpSpPr/>
        <p:nvPr/>
      </p:nvGrpSpPr>
      <p:grpSpPr>
        <a:xfrm>
          <a:off x="0" y="0"/>
          <a:ext cx="0" cy="0"/>
          <a:chOff x="0" y="0"/>
          <a:chExt cx="0" cy="0"/>
        </a:xfrm>
      </p:grpSpPr>
      <p:sp>
        <p:nvSpPr>
          <p:cNvPr id="92" name="Google Shape;92;p28"/>
          <p:cNvSpPr txBox="1"/>
          <p:nvPr>
            <p:ph type="title"/>
          </p:nvPr>
        </p:nvSpPr>
        <p:spPr>
          <a:xfrm>
            <a:off x="1521619" y="710026"/>
            <a:ext cx="3812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9_Custom Layout">
  <p:cSld name="129_Custom Layout">
    <p:spTree>
      <p:nvGrpSpPr>
        <p:cNvPr id="93" name="Shape 93"/>
        <p:cNvGrpSpPr/>
        <p:nvPr/>
      </p:nvGrpSpPr>
      <p:grpSpPr>
        <a:xfrm>
          <a:off x="0" y="0"/>
          <a:ext cx="0" cy="0"/>
          <a:chOff x="0" y="0"/>
          <a:chExt cx="0" cy="0"/>
        </a:xfrm>
      </p:grpSpPr>
      <p:sp>
        <p:nvSpPr>
          <p:cNvPr id="94" name="Google Shape;94;p29"/>
          <p:cNvSpPr txBox="1"/>
          <p:nvPr>
            <p:ph type="title"/>
          </p:nvPr>
        </p:nvSpPr>
        <p:spPr>
          <a:xfrm>
            <a:off x="1521618" y="710026"/>
            <a:ext cx="3979200" cy="11046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2700"/>
              <a:buFont typeface="Montserrat"/>
              <a:buNone/>
              <a:defRPr b="1">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3_Custom Layout">
  <p:cSld name="133_Custom Layout">
    <p:bg>
      <p:bgPr>
        <a:solidFill>
          <a:schemeClr val="lt1"/>
        </a:solidFill>
      </p:bgPr>
    </p:bg>
    <p:spTree>
      <p:nvGrpSpPr>
        <p:cNvPr id="95" name="Shape 95"/>
        <p:cNvGrpSpPr/>
        <p:nvPr/>
      </p:nvGrpSpPr>
      <p:grpSpPr>
        <a:xfrm>
          <a:off x="0" y="0"/>
          <a:ext cx="0" cy="0"/>
          <a:chOff x="0" y="0"/>
          <a:chExt cx="0" cy="0"/>
        </a:xfrm>
      </p:grpSpPr>
      <p:sp>
        <p:nvSpPr>
          <p:cNvPr id="96" name="Google Shape;96;p30"/>
          <p:cNvSpPr txBox="1"/>
          <p:nvPr>
            <p:ph type="title"/>
          </p:nvPr>
        </p:nvSpPr>
        <p:spPr>
          <a:xfrm>
            <a:off x="3111783" y="1038639"/>
            <a:ext cx="2920500" cy="937500"/>
          </a:xfrm>
          <a:prstGeom prst="rect">
            <a:avLst/>
          </a:prstGeom>
          <a:noFill/>
          <a:ln>
            <a:noFill/>
          </a:ln>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2700"/>
              <a:buFont typeface="Montserrat"/>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30"/>
          <p:cNvSpPr/>
          <p:nvPr>
            <p:ph idx="2" type="pic"/>
          </p:nvPr>
        </p:nvSpPr>
        <p:spPr>
          <a:xfrm>
            <a:off x="1285874" y="587184"/>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98" name="Google Shape;98;p30"/>
          <p:cNvSpPr/>
          <p:nvPr>
            <p:ph idx="3" type="pic"/>
          </p:nvPr>
        </p:nvSpPr>
        <p:spPr>
          <a:xfrm>
            <a:off x="6336507" y="587183"/>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99" name="Google Shape;99;p30"/>
          <p:cNvSpPr/>
          <p:nvPr>
            <p:ph idx="4" type="pic"/>
          </p:nvPr>
        </p:nvSpPr>
        <p:spPr>
          <a:xfrm>
            <a:off x="1285874" y="2806509"/>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0" name="Google Shape;100;p30"/>
          <p:cNvSpPr/>
          <p:nvPr>
            <p:ph idx="5" type="pic"/>
          </p:nvPr>
        </p:nvSpPr>
        <p:spPr>
          <a:xfrm>
            <a:off x="6336507" y="2806509"/>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6_Custom Layout">
  <p:cSld name="136_Custom Layout">
    <p:bg>
      <p:bgPr>
        <a:solidFill>
          <a:schemeClr val="lt1"/>
        </a:solidFill>
      </p:bgPr>
    </p:bg>
    <p:spTree>
      <p:nvGrpSpPr>
        <p:cNvPr id="101" name="Shape 101"/>
        <p:cNvGrpSpPr/>
        <p:nvPr/>
      </p:nvGrpSpPr>
      <p:grpSpPr>
        <a:xfrm>
          <a:off x="0" y="0"/>
          <a:ext cx="0" cy="0"/>
          <a:chOff x="0" y="0"/>
          <a:chExt cx="0" cy="0"/>
        </a:xfrm>
      </p:grpSpPr>
      <p:sp>
        <p:nvSpPr>
          <p:cNvPr id="102" name="Google Shape;102;p31"/>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31"/>
          <p:cNvSpPr/>
          <p:nvPr>
            <p:ph idx="2" type="pic"/>
          </p:nvPr>
        </p:nvSpPr>
        <p:spPr>
          <a:xfrm>
            <a:off x="1674018"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4" name="Google Shape;104;p31"/>
          <p:cNvSpPr/>
          <p:nvPr>
            <p:ph idx="3" type="pic"/>
          </p:nvPr>
        </p:nvSpPr>
        <p:spPr>
          <a:xfrm>
            <a:off x="5123023"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5" name="Google Shape;105;p31"/>
          <p:cNvSpPr/>
          <p:nvPr>
            <p:ph idx="4" type="pic"/>
          </p:nvPr>
        </p:nvSpPr>
        <p:spPr>
          <a:xfrm>
            <a:off x="3398521"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6" name="Google Shape;106;p31"/>
          <p:cNvSpPr/>
          <p:nvPr>
            <p:ph idx="5" type="pic"/>
          </p:nvPr>
        </p:nvSpPr>
        <p:spPr>
          <a:xfrm>
            <a:off x="6847526"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par>
                                <p:cTn fill="hold" nodeType="withEffect" presetClass="entr" presetID="10" presetSubtype="0">
                                  <p:stCondLst>
                                    <p:cond delay="25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par>
                                <p:cTn fill="hold" nodeType="withEffect" presetClass="entr" presetID="10" presetSubtype="0">
                                  <p:stCondLst>
                                    <p:cond delay="50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par>
                                <p:cTn fill="hold" nodeType="withEffect" presetClass="entr" presetID="10" presetSubtype="0">
                                  <p:stCondLst>
                                    <p:cond delay="75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Custom Layout">
  <p:cSld name="43_Custom Layout">
    <p:spTree>
      <p:nvGrpSpPr>
        <p:cNvPr id="107" name="Shape 107"/>
        <p:cNvGrpSpPr/>
        <p:nvPr/>
      </p:nvGrpSpPr>
      <p:grpSpPr>
        <a:xfrm>
          <a:off x="0" y="0"/>
          <a:ext cx="0" cy="0"/>
          <a:chOff x="0" y="0"/>
          <a:chExt cx="0" cy="0"/>
        </a:xfrm>
      </p:grpSpPr>
      <p:sp>
        <p:nvSpPr>
          <p:cNvPr id="108" name="Google Shape;108;p32"/>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9" name="Google Shape;109;p32"/>
          <p:cNvSpPr/>
          <p:nvPr>
            <p:ph idx="2" type="pic"/>
          </p:nvPr>
        </p:nvSpPr>
        <p:spPr>
          <a:xfrm>
            <a:off x="1521618" y="2085432"/>
            <a:ext cx="1512000" cy="15120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0" name="Google Shape;110;p32"/>
          <p:cNvSpPr/>
          <p:nvPr>
            <p:ph idx="3" type="pic"/>
          </p:nvPr>
        </p:nvSpPr>
        <p:spPr>
          <a:xfrm>
            <a:off x="4621599"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1" name="Google Shape;111;p32"/>
          <p:cNvSpPr/>
          <p:nvPr>
            <p:ph idx="4" type="pic"/>
          </p:nvPr>
        </p:nvSpPr>
        <p:spPr>
          <a:xfrm>
            <a:off x="6171589"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2" name="Google Shape;112;p32"/>
          <p:cNvSpPr/>
          <p:nvPr>
            <p:ph idx="5" type="pic"/>
          </p:nvPr>
        </p:nvSpPr>
        <p:spPr>
          <a:xfrm>
            <a:off x="7721580"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3" name="Google Shape;113;p32"/>
          <p:cNvSpPr/>
          <p:nvPr>
            <p:ph idx="6" type="pic"/>
          </p:nvPr>
        </p:nvSpPr>
        <p:spPr>
          <a:xfrm>
            <a:off x="1521618"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4" name="Google Shape;114;p32"/>
          <p:cNvSpPr/>
          <p:nvPr>
            <p:ph idx="7" type="pic"/>
          </p:nvPr>
        </p:nvSpPr>
        <p:spPr>
          <a:xfrm>
            <a:off x="307160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5" name="Google Shape;115;p32"/>
          <p:cNvSpPr/>
          <p:nvPr>
            <p:ph idx="8" type="pic"/>
          </p:nvPr>
        </p:nvSpPr>
        <p:spPr>
          <a:xfrm>
            <a:off x="462159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6" name="Google Shape;116;p32"/>
          <p:cNvSpPr/>
          <p:nvPr>
            <p:ph idx="9" type="pic"/>
          </p:nvPr>
        </p:nvSpPr>
        <p:spPr>
          <a:xfrm>
            <a:off x="617158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7" name="Google Shape;117;p32"/>
          <p:cNvSpPr/>
          <p:nvPr>
            <p:ph idx="13" type="pic"/>
          </p:nvPr>
        </p:nvSpPr>
        <p:spPr>
          <a:xfrm>
            <a:off x="7721580"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8" name="Google Shape;118;p32"/>
          <p:cNvSpPr/>
          <p:nvPr>
            <p:ph idx="14" type="pic"/>
          </p:nvPr>
        </p:nvSpPr>
        <p:spPr>
          <a:xfrm>
            <a:off x="3071609" y="2085432"/>
            <a:ext cx="1512000" cy="15120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par>
                                <p:cTn fill="hold" nodeType="withEffect" presetClass="entr" presetID="10" presetSubtype="0">
                                  <p:stCondLst>
                                    <p:cond delay="60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par>
                                <p:cTn fill="hold" nodeType="withEffect" presetClass="entr" presetID="10" presetSubtype="0">
                                  <p:stCondLst>
                                    <p:cond delay="90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par>
                                <p:cTn fill="hold" nodeType="withEffect" presetClass="entr" presetID="10" presetSubtype="0">
                                  <p:stCondLst>
                                    <p:cond delay="120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par>
                                <p:cTn fill="hold" nodeType="withEffect" presetClass="entr" presetID="10" presetSubtype="0">
                                  <p:stCondLst>
                                    <p:cond delay="150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0" presetSubtype="0">
                                  <p:stCondLst>
                                    <p:cond delay="180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par>
                                <p:cTn fill="hold" nodeType="withEffect" presetClass="entr" presetID="10" presetSubtype="0">
                                  <p:stCondLst>
                                    <p:cond delay="210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240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270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par>
                                <p:cTn fill="hold" nodeType="withEffect" presetClass="entr" presetID="10" presetSubtype="0">
                                  <p:stCondLst>
                                    <p:cond delay="30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Custom Layout">
  <p:cSld name="44_Custom Layout">
    <p:spTree>
      <p:nvGrpSpPr>
        <p:cNvPr id="119" name="Shape 119"/>
        <p:cNvGrpSpPr/>
        <p:nvPr/>
      </p:nvGrpSpPr>
      <p:grpSpPr>
        <a:xfrm>
          <a:off x="0" y="0"/>
          <a:ext cx="0" cy="0"/>
          <a:chOff x="0" y="0"/>
          <a:chExt cx="0" cy="0"/>
        </a:xfrm>
      </p:grpSpPr>
      <p:sp>
        <p:nvSpPr>
          <p:cNvPr id="120" name="Google Shape;120;p33"/>
          <p:cNvSpPr txBox="1"/>
          <p:nvPr>
            <p:ph type="title"/>
          </p:nvPr>
        </p:nvSpPr>
        <p:spPr>
          <a:xfrm>
            <a:off x="1521618" y="710026"/>
            <a:ext cx="2324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1" name="Google Shape;121;p33"/>
          <p:cNvSpPr/>
          <p:nvPr>
            <p:ph idx="2" type="pic"/>
          </p:nvPr>
        </p:nvSpPr>
        <p:spPr>
          <a:xfrm>
            <a:off x="4035688"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2" name="Google Shape;122;p33"/>
          <p:cNvSpPr/>
          <p:nvPr>
            <p:ph idx="3" type="pic"/>
          </p:nvPr>
        </p:nvSpPr>
        <p:spPr>
          <a:xfrm>
            <a:off x="5673602"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3" name="Google Shape;123;p33"/>
          <p:cNvSpPr/>
          <p:nvPr>
            <p:ph idx="4" type="pic"/>
          </p:nvPr>
        </p:nvSpPr>
        <p:spPr>
          <a:xfrm>
            <a:off x="7311515"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4" name="Google Shape;124;p33"/>
          <p:cNvSpPr/>
          <p:nvPr>
            <p:ph idx="5" type="pic"/>
          </p:nvPr>
        </p:nvSpPr>
        <p:spPr>
          <a:xfrm>
            <a:off x="2397775"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5" name="Google Shape;125;p33"/>
          <p:cNvSpPr/>
          <p:nvPr>
            <p:ph idx="6" type="pic"/>
          </p:nvPr>
        </p:nvSpPr>
        <p:spPr>
          <a:xfrm>
            <a:off x="4035688"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6" name="Google Shape;126;p33"/>
          <p:cNvSpPr/>
          <p:nvPr>
            <p:ph idx="7" type="pic"/>
          </p:nvPr>
        </p:nvSpPr>
        <p:spPr>
          <a:xfrm>
            <a:off x="5673602"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7" name="Google Shape;127;p33"/>
          <p:cNvSpPr/>
          <p:nvPr>
            <p:ph idx="8" type="pic"/>
          </p:nvPr>
        </p:nvSpPr>
        <p:spPr>
          <a:xfrm>
            <a:off x="7311515"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60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par>
                                <p:cTn fill="hold" nodeType="withEffect" presetClass="entr" presetID="10" presetSubtype="0">
                                  <p:stCondLst>
                                    <p:cond delay="90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par>
                                <p:cTn fill="hold" nodeType="withEffect" presetClass="entr" presetID="10" presetSubtype="0">
                                  <p:stCondLst>
                                    <p:cond delay="120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par>
                                <p:cTn fill="hold" nodeType="withEffect" presetClass="entr" presetID="10" presetSubtype="0">
                                  <p:stCondLst>
                                    <p:cond delay="180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par>
                                <p:cTn fill="hold" nodeType="withEffect" presetClass="entr" presetID="10" presetSubtype="0">
                                  <p:stCondLst>
                                    <p:cond delay="210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par>
                                <p:cTn fill="hold" nodeType="withEffect" presetClass="entr" presetID="10" presetSubtype="0">
                                  <p:stCondLst>
                                    <p:cond delay="240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10" presetSubtype="0">
                                  <p:stCondLst>
                                    <p:cond delay="270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Custom Layout">
  <p:cSld name="32_Custom Layout">
    <p:spTree>
      <p:nvGrpSpPr>
        <p:cNvPr id="128" name="Shape 128"/>
        <p:cNvGrpSpPr/>
        <p:nvPr/>
      </p:nvGrpSpPr>
      <p:grpSpPr>
        <a:xfrm>
          <a:off x="0" y="0"/>
          <a:ext cx="0" cy="0"/>
          <a:chOff x="0" y="0"/>
          <a:chExt cx="0" cy="0"/>
        </a:xfrm>
      </p:grpSpPr>
      <p:sp>
        <p:nvSpPr>
          <p:cNvPr id="129" name="Google Shape;129;p34"/>
          <p:cNvSpPr txBox="1"/>
          <p:nvPr>
            <p:ph type="title"/>
          </p:nvPr>
        </p:nvSpPr>
        <p:spPr>
          <a:xfrm>
            <a:off x="1521619" y="710026"/>
            <a:ext cx="3042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0" name="Google Shape;130;p34"/>
          <p:cNvSpPr/>
          <p:nvPr>
            <p:ph idx="2" type="pic"/>
          </p:nvPr>
        </p:nvSpPr>
        <p:spPr>
          <a:xfrm>
            <a:off x="4564381" y="426720"/>
            <a:ext cx="4579800" cy="30021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1" name="Google Shape;131;p34"/>
          <p:cNvSpPr/>
          <p:nvPr>
            <p:ph idx="3" type="pic"/>
          </p:nvPr>
        </p:nvSpPr>
        <p:spPr>
          <a:xfrm>
            <a:off x="2293620" y="3429000"/>
            <a:ext cx="3802200" cy="1714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par>
                                <p:cTn fill="hold" nodeType="withEffect" presetClass="entr" presetID="10" presetSubtype="0">
                                  <p:stCondLst>
                                    <p:cond delay="100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132" name="Shape 132"/>
        <p:cNvGrpSpPr/>
        <p:nvPr/>
      </p:nvGrpSpPr>
      <p:grpSpPr>
        <a:xfrm>
          <a:off x="0" y="0"/>
          <a:ext cx="0" cy="0"/>
          <a:chOff x="0" y="0"/>
          <a:chExt cx="0" cy="0"/>
        </a:xfrm>
      </p:grpSpPr>
      <p:sp>
        <p:nvSpPr>
          <p:cNvPr id="133" name="Google Shape;133;p35"/>
          <p:cNvSpPr txBox="1"/>
          <p:nvPr>
            <p:ph type="title"/>
          </p:nvPr>
        </p:nvSpPr>
        <p:spPr>
          <a:xfrm>
            <a:off x="1521619" y="710026"/>
            <a:ext cx="3042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4" name="Google Shape;134;p35"/>
          <p:cNvSpPr/>
          <p:nvPr>
            <p:ph idx="2" type="pic"/>
          </p:nvPr>
        </p:nvSpPr>
        <p:spPr>
          <a:xfrm>
            <a:off x="1266776" y="2137947"/>
            <a:ext cx="3802200" cy="30021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1_Custom Layout">
  <p:cSld name="91_Custom Layout">
    <p:spTree>
      <p:nvGrpSpPr>
        <p:cNvPr id="135" name="Shape 135"/>
        <p:cNvGrpSpPr/>
        <p:nvPr/>
      </p:nvGrpSpPr>
      <p:grpSpPr>
        <a:xfrm>
          <a:off x="0" y="0"/>
          <a:ext cx="0" cy="0"/>
          <a:chOff x="0" y="0"/>
          <a:chExt cx="0" cy="0"/>
        </a:xfrm>
      </p:grpSpPr>
      <p:sp>
        <p:nvSpPr>
          <p:cNvPr id="136" name="Google Shape;136;p36"/>
          <p:cNvSpPr txBox="1"/>
          <p:nvPr>
            <p:ph type="title"/>
          </p:nvPr>
        </p:nvSpPr>
        <p:spPr>
          <a:xfrm>
            <a:off x="1521618" y="409057"/>
            <a:ext cx="7334400" cy="9816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7" name="Google Shape;137;p36"/>
          <p:cNvSpPr/>
          <p:nvPr>
            <p:ph idx="2" type="pic"/>
          </p:nvPr>
        </p:nvSpPr>
        <p:spPr>
          <a:xfrm>
            <a:off x="1600957"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8" name="Google Shape;138;p36"/>
          <p:cNvSpPr/>
          <p:nvPr>
            <p:ph idx="3" type="pic"/>
          </p:nvPr>
        </p:nvSpPr>
        <p:spPr>
          <a:xfrm>
            <a:off x="4078818"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9" name="Google Shape;139;p36"/>
          <p:cNvSpPr/>
          <p:nvPr>
            <p:ph idx="4" type="pic"/>
          </p:nvPr>
        </p:nvSpPr>
        <p:spPr>
          <a:xfrm>
            <a:off x="6556679"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par>
                                <p:cTn fill="hold" nodeType="withEffect" presetClass="entr" presetID="10" presetSubtype="0">
                                  <p:stCondLst>
                                    <p:cond delay="50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par>
                                <p:cTn fill="hold" nodeType="withEffect" presetClass="entr" presetID="10" presetSubtype="0">
                                  <p:stCondLst>
                                    <p:cond delay="90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140" name="Shape 140"/>
        <p:cNvGrpSpPr/>
        <p:nvPr/>
      </p:nvGrpSpPr>
      <p:grpSpPr>
        <a:xfrm>
          <a:off x="0" y="0"/>
          <a:ext cx="0" cy="0"/>
          <a:chOff x="0" y="0"/>
          <a:chExt cx="0" cy="0"/>
        </a:xfrm>
      </p:grpSpPr>
      <p:sp>
        <p:nvSpPr>
          <p:cNvPr id="141" name="Google Shape;141;p37"/>
          <p:cNvSpPr txBox="1"/>
          <p:nvPr>
            <p:ph type="title"/>
          </p:nvPr>
        </p:nvSpPr>
        <p:spPr>
          <a:xfrm>
            <a:off x="1521618" y="710026"/>
            <a:ext cx="30003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2" name="Google Shape;142;p37"/>
          <p:cNvSpPr/>
          <p:nvPr>
            <p:ph idx="2" type="pic"/>
          </p:nvPr>
        </p:nvSpPr>
        <p:spPr>
          <a:xfrm>
            <a:off x="5334001" y="885194"/>
            <a:ext cx="2793300" cy="3373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Title Slide">
  <p:cSld name="40_Title Slide">
    <p:spTree>
      <p:nvGrpSpPr>
        <p:cNvPr id="143" name="Shape 143"/>
        <p:cNvGrpSpPr/>
        <p:nvPr/>
      </p:nvGrpSpPr>
      <p:grpSpPr>
        <a:xfrm>
          <a:off x="0" y="0"/>
          <a:ext cx="0" cy="0"/>
          <a:chOff x="0" y="0"/>
          <a:chExt cx="0" cy="0"/>
        </a:xfrm>
      </p:grpSpPr>
      <p:sp>
        <p:nvSpPr>
          <p:cNvPr id="144" name="Google Shape;144;p38"/>
          <p:cNvSpPr txBox="1"/>
          <p:nvPr>
            <p:ph type="title"/>
          </p:nvPr>
        </p:nvSpPr>
        <p:spPr>
          <a:xfrm>
            <a:off x="1343025" y="782144"/>
            <a:ext cx="6458100" cy="371700"/>
          </a:xfrm>
          <a:prstGeom prst="rect">
            <a:avLst/>
          </a:prstGeom>
          <a:noFill/>
          <a:ln>
            <a:noFill/>
          </a:ln>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2400"/>
              <a:buFont typeface="Arial"/>
              <a:buNone/>
              <a:defRPr b="0" i="0" sz="24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pos="846">
          <p15:clr>
            <a:srgbClr val="FBAE40"/>
          </p15:clr>
        </p15:guide>
        <p15:guide id="4" pos="4914">
          <p15:clr>
            <a:srgbClr val="FBAE40"/>
          </p15:clr>
        </p15:guide>
        <p15:guide id="5" orient="horz" pos="360">
          <p15:clr>
            <a:srgbClr val="FBAE40"/>
          </p15:clr>
        </p15:guide>
        <p15:guide id="6" orient="horz"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2">
    <p:spTree>
      <p:nvGrpSpPr>
        <p:cNvPr id="145" name="Shape 145"/>
        <p:cNvGrpSpPr/>
        <p:nvPr/>
      </p:nvGrpSpPr>
      <p:grpSpPr>
        <a:xfrm>
          <a:off x="0" y="0"/>
          <a:ext cx="0" cy="0"/>
          <a:chOff x="0" y="0"/>
          <a:chExt cx="0" cy="0"/>
        </a:xfrm>
      </p:grpSpPr>
      <p:sp>
        <p:nvSpPr>
          <p:cNvPr id="146" name="Google Shape;146;p39"/>
          <p:cNvSpPr txBox="1"/>
          <p:nvPr>
            <p:ph type="title"/>
          </p:nvPr>
        </p:nvSpPr>
        <p:spPr>
          <a:xfrm>
            <a:off x="1130884" y="710026"/>
            <a:ext cx="61509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2700"/>
              <a:buFont typeface="Montserrat"/>
              <a:buNone/>
              <a:defRPr b="1">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_Custom Layout">
  <p:cSld name="80_Custom Layout">
    <p:spTree>
      <p:nvGrpSpPr>
        <p:cNvPr id="147" name="Shape 147"/>
        <p:cNvGrpSpPr/>
        <p:nvPr/>
      </p:nvGrpSpPr>
      <p:grpSpPr>
        <a:xfrm>
          <a:off x="0" y="0"/>
          <a:ext cx="0" cy="0"/>
          <a:chOff x="0" y="0"/>
          <a:chExt cx="0" cy="0"/>
        </a:xfrm>
      </p:grpSpPr>
      <p:sp>
        <p:nvSpPr>
          <p:cNvPr id="148" name="Google Shape;148;p40"/>
          <p:cNvSpPr txBox="1"/>
          <p:nvPr>
            <p:ph type="title"/>
          </p:nvPr>
        </p:nvSpPr>
        <p:spPr>
          <a:xfrm>
            <a:off x="1521619" y="710026"/>
            <a:ext cx="3050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9" name="Google Shape;149;p40"/>
          <p:cNvSpPr/>
          <p:nvPr>
            <p:ph idx="2" type="pic"/>
          </p:nvPr>
        </p:nvSpPr>
        <p:spPr>
          <a:xfrm>
            <a:off x="6093617" y="0"/>
            <a:ext cx="30504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50" name="Shape 150"/>
        <p:cNvGrpSpPr/>
        <p:nvPr/>
      </p:nvGrpSpPr>
      <p:grpSpPr>
        <a:xfrm>
          <a:off x="0" y="0"/>
          <a:ext cx="0" cy="0"/>
          <a:chOff x="0" y="0"/>
          <a:chExt cx="0" cy="0"/>
        </a:xfrm>
      </p:grpSpPr>
      <p:sp>
        <p:nvSpPr>
          <p:cNvPr id="151" name="Google Shape;151;p41"/>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2" name="Google Shape;152;p41"/>
          <p:cNvSpPr/>
          <p:nvPr>
            <p:ph idx="2" type="pic"/>
          </p:nvPr>
        </p:nvSpPr>
        <p:spPr>
          <a:xfrm>
            <a:off x="6861303" y="0"/>
            <a:ext cx="22827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0" Type="http://schemas.openxmlformats.org/officeDocument/2006/relationships/theme" Target="../theme/theme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marR="0" rtl="0" algn="l">
              <a:lnSpc>
                <a:spcPct val="80000"/>
              </a:lnSpc>
              <a:spcBef>
                <a:spcPts val="0"/>
              </a:spcBef>
              <a:spcAft>
                <a:spcPts val="0"/>
              </a:spcAft>
              <a:buClr>
                <a:schemeClr val="dk1"/>
              </a:buClr>
              <a:buSzPts val="2700"/>
              <a:buFont typeface="Montserrat"/>
              <a:buNone/>
              <a:defRPr b="1" i="0" sz="2700" u="none" cap="none" strike="noStrike">
                <a:solidFill>
                  <a:schemeClr val="dk1"/>
                </a:solidFill>
                <a:latin typeface="Montserrat"/>
                <a:ea typeface="Montserrat"/>
                <a:cs typeface="Montserrat"/>
                <a:sym typeface="Montserra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1521618" y="1885950"/>
            <a:ext cx="6864600" cy="2571900"/>
          </a:xfrm>
          <a:prstGeom prst="rect">
            <a:avLst/>
          </a:prstGeom>
          <a:noFill/>
          <a:ln>
            <a:noFill/>
          </a:ln>
        </p:spPr>
        <p:txBody>
          <a:bodyPr anchorCtr="0" anchor="t" bIns="0" lIns="0" spcFirstLastPara="1" rIns="0" wrap="square" tIns="0">
            <a:normAutofit/>
          </a:bodyPr>
          <a:lstStyle>
            <a:lvl1pPr indent="-228600" lvl="0" marL="457200" marR="0" rtl="0" algn="l">
              <a:lnSpc>
                <a:spcPct val="150000"/>
              </a:lnSpc>
              <a:spcBef>
                <a:spcPts val="800"/>
              </a:spcBef>
              <a:spcAft>
                <a:spcPts val="0"/>
              </a:spcAft>
              <a:buClr>
                <a:schemeClr val="dk1"/>
              </a:buClr>
              <a:buSzPts val="2100"/>
              <a:buFont typeface="Arial"/>
              <a:buNone/>
              <a:defRPr b="0" i="0" sz="2100" u="none" cap="none" strike="noStrike">
                <a:solidFill>
                  <a:schemeClr val="dk1"/>
                </a:solidFill>
                <a:latin typeface="Open Sans"/>
                <a:ea typeface="Open Sans"/>
                <a:cs typeface="Open Sans"/>
                <a:sym typeface="Open Sans"/>
              </a:defRPr>
            </a:lvl1pPr>
            <a:lvl2pPr indent="-228600" lvl="1" marL="914400"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indent="-228600" lvl="2" marL="1371600"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indent="-228600" lvl="3" marL="1828800"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indent="-228600" lvl="4" marL="2286000"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3" name="Google Shape;53;p13"/>
          <p:cNvSpPr/>
          <p:nvPr/>
        </p:nvSpPr>
        <p:spPr>
          <a:xfrm>
            <a:off x="0" y="4718602"/>
            <a:ext cx="753000" cy="424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54" name="Google Shape;54;p13"/>
          <p:cNvSpPr txBox="1"/>
          <p:nvPr/>
        </p:nvSpPr>
        <p:spPr>
          <a:xfrm>
            <a:off x="0" y="4782171"/>
            <a:ext cx="753000" cy="273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b="1" i="0" lang="en" sz="600" u="none" cap="none" strike="noStrike">
                <a:solidFill>
                  <a:schemeClr val="dk1"/>
                </a:solidFill>
                <a:latin typeface="Open Sans SemiBold"/>
                <a:ea typeface="Open Sans SemiBold"/>
                <a:cs typeface="Open Sans SemiBold"/>
                <a:sym typeface="Open Sans SemiBold"/>
              </a:rPr>
              <a:t>‹#›</a:t>
            </a:fld>
            <a:endParaRPr b="1" i="0" sz="600" u="none" cap="none" strike="noStrike">
              <a:solidFill>
                <a:schemeClr val="dk1"/>
              </a:solidFill>
              <a:latin typeface="Open Sans SemiBold"/>
              <a:ea typeface="Open Sans SemiBold"/>
              <a:cs typeface="Open Sans SemiBold"/>
              <a:sym typeface="Open Sans SemiBold"/>
            </a:endParaRPr>
          </a:p>
        </p:txBody>
      </p:sp>
      <p:pic>
        <p:nvPicPr>
          <p:cNvPr id="55" name="Google Shape;55;p13"/>
          <p:cNvPicPr preferRelativeResize="0"/>
          <p:nvPr/>
        </p:nvPicPr>
        <p:blipFill rotWithShape="1">
          <a:blip r:embed="rId1">
            <a:alphaModFix/>
          </a:blip>
          <a:srcRect b="0" l="0" r="0" t="0"/>
          <a:stretch/>
        </p:blipFill>
        <p:spPr>
          <a:xfrm>
            <a:off x="281335" y="169772"/>
            <a:ext cx="738994" cy="2226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1000"/>
                                        <p:tgtEl>
                                          <p:spTgt spid="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orient="horz" pos="259">
          <p15:clr>
            <a:srgbClr val="F26B43"/>
          </p15:clr>
        </p15:guide>
        <p15:guide id="4" orient="horz" pos="2964">
          <p15:clr>
            <a:srgbClr val="F26B43"/>
          </p15:clr>
        </p15:guide>
        <p15:guide id="5" pos="481">
          <p15:clr>
            <a:srgbClr val="F26B43"/>
          </p15:clr>
        </p15:guide>
        <p15:guide id="6" pos="5279">
          <p15:clr>
            <a:srgbClr val="F26B43"/>
          </p15:clr>
        </p15:guide>
        <p15:guide id="7" pos="175">
          <p15:clr>
            <a:srgbClr val="F26B43"/>
          </p15:clr>
        </p15:guide>
        <p15:guide id="8" pos="5760">
          <p15:clr>
            <a:srgbClr val="F26B43"/>
          </p15:clr>
        </p15:guide>
        <p15:guide id="9" orient="horz" pos="89">
          <p15:clr>
            <a:srgbClr val="F26B43"/>
          </p15:clr>
        </p15:guide>
        <p15:guide id="10" orient="horz" pos="3240">
          <p15:clr>
            <a:srgbClr val="F26B43"/>
          </p15:clr>
        </p15:guide>
        <p15:guide id="11" pos="958">
          <p15:clr>
            <a:srgbClr val="F26B43"/>
          </p15:clr>
        </p15:guide>
        <p15:guide id="12" orient="horz" pos="532">
          <p15:clr>
            <a:srgbClr val="F26B43"/>
          </p15:clr>
        </p15:guide>
        <p15:guide id="13" pos="143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www.youtube.com/watch?v=BxPy_-cl4mY" TargetMode="External"/><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www.youtube.com/watch?v=324pojjHOhI" TargetMode="Externa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youtu.be/_bZi-34IFxs" TargetMode="External"/><Relationship Id="rId4" Type="http://schemas.openxmlformats.org/officeDocument/2006/relationships/hyperlink" Target="https://youtu.be/BxPy_-cl4mY" TargetMode="External"/><Relationship Id="rId5" Type="http://schemas.openxmlformats.org/officeDocument/2006/relationships/hyperlink" Target="https://youtu.be/324pojjHOhI" TargetMode="External"/><Relationship Id="rId6" Type="http://schemas.openxmlformats.org/officeDocument/2006/relationships/hyperlink" Target="https://docs.google.com/document/d/1Y8wkn1iiESoNsuRRVNMFMdA1pXABEWc0CmXSE3RZX1c/edit?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http://www.youtube.com/watch?v=_bZi-34IFxs" TargetMode="Externa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42"/>
          <p:cNvPicPr preferRelativeResize="0"/>
          <p:nvPr/>
        </p:nvPicPr>
        <p:blipFill rotWithShape="1">
          <a:blip r:embed="rId3">
            <a:alphaModFix/>
          </a:blip>
          <a:srcRect b="1456" l="0" r="0" t="1465"/>
          <a:stretch/>
        </p:blipFill>
        <p:spPr>
          <a:xfrm>
            <a:off x="1275225" y="699750"/>
            <a:ext cx="3317700" cy="3744000"/>
          </a:xfrm>
          <a:prstGeom prst="rect">
            <a:avLst/>
          </a:prstGeom>
          <a:solidFill>
            <a:srgbClr val="F0F0F0"/>
          </a:solidFill>
          <a:ln>
            <a:noFill/>
          </a:ln>
          <a:effectLst>
            <a:outerShdw blurRad="762000" rotWithShape="0" algn="t" dir="5400000" dist="254000">
              <a:srgbClr val="000000">
                <a:alpha val="29800"/>
              </a:srgbClr>
            </a:outerShdw>
          </a:effectLst>
        </p:spPr>
      </p:pic>
      <p:sp>
        <p:nvSpPr>
          <p:cNvPr id="158" name="Google Shape;158;p42"/>
          <p:cNvSpPr txBox="1"/>
          <p:nvPr/>
        </p:nvSpPr>
        <p:spPr>
          <a:xfrm>
            <a:off x="5051075" y="1803300"/>
            <a:ext cx="3043800" cy="1536900"/>
          </a:xfrm>
          <a:prstGeom prst="rect">
            <a:avLst/>
          </a:prstGeom>
          <a:noFill/>
          <a:ln>
            <a:noFill/>
          </a:ln>
        </p:spPr>
        <p:txBody>
          <a:bodyPr anchorCtr="0" anchor="ctr" bIns="91425" lIns="0" spcFirstLastPara="1" rIns="91425" wrap="square" tIns="91425">
            <a:noAutofit/>
          </a:bodyPr>
          <a:lstStyle/>
          <a:p>
            <a:pPr indent="0" lvl="0" marL="0" rtl="0" algn="l">
              <a:lnSpc>
                <a:spcPct val="80000"/>
              </a:lnSpc>
              <a:spcBef>
                <a:spcPts val="0"/>
              </a:spcBef>
              <a:spcAft>
                <a:spcPts val="0"/>
              </a:spcAft>
              <a:buNone/>
            </a:pPr>
            <a:r>
              <a:rPr b="1" lang="en" sz="3200">
                <a:latin typeface="Montserrat"/>
                <a:ea typeface="Montserrat"/>
                <a:cs typeface="Montserrat"/>
                <a:sym typeface="Montserrat"/>
              </a:rPr>
              <a:t>Daria Solodey</a:t>
            </a:r>
            <a:endParaRPr b="1" sz="3200">
              <a:latin typeface="Montserrat"/>
              <a:ea typeface="Montserrat"/>
              <a:cs typeface="Montserrat"/>
              <a:sym typeface="Montserrat"/>
            </a:endParaRPr>
          </a:p>
          <a:p>
            <a:pPr indent="0" lvl="0" marL="0" rtl="0" algn="l">
              <a:spcBef>
                <a:spcPts val="1000"/>
              </a:spcBef>
              <a:spcAft>
                <a:spcPts val="0"/>
              </a:spcAft>
              <a:buClr>
                <a:schemeClr val="dk2"/>
              </a:buClr>
              <a:buSzPts val="1600"/>
              <a:buFont typeface="Montserrat"/>
              <a:buNone/>
            </a:pPr>
            <a:r>
              <a:rPr lang="en" sz="1700">
                <a:latin typeface="Montserrat"/>
                <a:ea typeface="Montserrat"/>
                <a:cs typeface="Montserrat"/>
                <a:sym typeface="Montserrat"/>
              </a:rPr>
              <a:t>Methodist, course creator</a:t>
            </a:r>
            <a:endParaRPr b="1" sz="3200">
              <a:latin typeface="Montserrat"/>
              <a:ea typeface="Montserrat"/>
              <a:cs typeface="Montserrat"/>
              <a:sym typeface="Montserrat"/>
            </a:endParaRPr>
          </a:p>
        </p:txBody>
      </p:sp>
      <p:pic>
        <p:nvPicPr>
          <p:cNvPr id="159" name="Google Shape;159;p42"/>
          <p:cNvPicPr preferRelativeResize="0"/>
          <p:nvPr/>
        </p:nvPicPr>
        <p:blipFill rotWithShape="1">
          <a:blip r:embed="rId4">
            <a:alphaModFix/>
          </a:blip>
          <a:srcRect b="0" l="2803" r="2794" t="0"/>
          <a:stretch/>
        </p:blipFill>
        <p:spPr>
          <a:xfrm>
            <a:off x="1275225" y="699750"/>
            <a:ext cx="3317700" cy="3744000"/>
          </a:xfrm>
          <a:prstGeom prst="rect">
            <a:avLst/>
          </a:prstGeom>
          <a:solidFill>
            <a:srgbClr val="F0F0F0"/>
          </a:solidFill>
          <a:ln>
            <a:noFill/>
          </a:ln>
          <a:effectLst>
            <a:outerShdw blurRad="762000" rotWithShape="0" algn="t" dir="5400000" dist="254000">
              <a:srgbClr val="000000">
                <a:alpha val="29800"/>
              </a:srgbClr>
            </a:outerShdw>
          </a:effectLst>
        </p:spPr>
      </p:pic>
    </p:spTree>
  </p:cSld>
  <p:clrMapOvr>
    <a:masterClrMapping/>
  </p:clrMapOvr>
  <mc:AlternateContent>
    <mc:Choice Requires="p14">
      <p:transition spd="slow" p14:dur="16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51"/>
          <p:cNvPicPr preferRelativeResize="0"/>
          <p:nvPr/>
        </p:nvPicPr>
        <p:blipFill>
          <a:blip r:embed="rId3">
            <a:alphaModFix/>
          </a:blip>
          <a:stretch>
            <a:fillRect/>
          </a:stretch>
        </p:blipFill>
        <p:spPr>
          <a:xfrm>
            <a:off x="1947759" y="1185300"/>
            <a:ext cx="5248490" cy="3669699"/>
          </a:xfrm>
          <a:prstGeom prst="rect">
            <a:avLst/>
          </a:prstGeom>
          <a:noFill/>
          <a:ln>
            <a:noFill/>
          </a:ln>
        </p:spPr>
      </p:pic>
      <p:sp>
        <p:nvSpPr>
          <p:cNvPr id="225" name="Google Shape;225;p51"/>
          <p:cNvSpPr txBox="1"/>
          <p:nvPr/>
        </p:nvSpPr>
        <p:spPr>
          <a:xfrm>
            <a:off x="914388" y="-12"/>
            <a:ext cx="7315200" cy="1185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434343"/>
              </a:buClr>
              <a:buSzPts val="1400"/>
              <a:buFont typeface="Montserrat"/>
              <a:buAutoNum type="arabicPeriod"/>
            </a:pPr>
            <a:r>
              <a:rPr b="1" lang="en">
                <a:solidFill>
                  <a:srgbClr val="434343"/>
                </a:solidFill>
                <a:latin typeface="Montserrat"/>
                <a:ea typeface="Montserrat"/>
                <a:cs typeface="Montserrat"/>
                <a:sym typeface="Montserrat"/>
              </a:rPr>
              <a:t>Have a look at the list of top 10 resume skills. Which of them are soft skills or hard skills?</a:t>
            </a:r>
            <a:endParaRPr b="1">
              <a:solidFill>
                <a:srgbClr val="434343"/>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34343"/>
              </a:buClr>
              <a:buSzPts val="1400"/>
              <a:buFont typeface="Montserrat"/>
              <a:buAutoNum type="arabicPeriod"/>
            </a:pPr>
            <a:r>
              <a:rPr b="1" lang="en">
                <a:solidFill>
                  <a:srgbClr val="434343"/>
                </a:solidFill>
                <a:latin typeface="Montserrat"/>
                <a:ea typeface="Montserrat"/>
                <a:cs typeface="Montserrat"/>
                <a:sym typeface="Montserrat"/>
              </a:rPr>
              <a:t>Do you have any of the mentioned skills? Why may they be useful to your future employer?</a:t>
            </a:r>
            <a:endParaRPr b="1">
              <a:solidFill>
                <a:srgbClr val="434343"/>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52"/>
          <p:cNvSpPr txBox="1"/>
          <p:nvPr/>
        </p:nvSpPr>
        <p:spPr>
          <a:xfrm>
            <a:off x="348575" y="1526100"/>
            <a:ext cx="3570300" cy="19086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accent1"/>
              </a:buClr>
              <a:buSzPts val="1600"/>
              <a:buFont typeface="Montserrat"/>
              <a:buAutoNum type="arabicPeriod"/>
            </a:pPr>
            <a:r>
              <a:rPr b="1" lang="en" sz="1600">
                <a:solidFill>
                  <a:schemeClr val="accent1"/>
                </a:solidFill>
                <a:latin typeface="Montserrat"/>
                <a:ea typeface="Montserrat"/>
                <a:cs typeface="Montserrat"/>
                <a:sym typeface="Montserrat"/>
              </a:rPr>
              <a:t>The bottom line is…</a:t>
            </a:r>
            <a:endParaRPr b="1" sz="1600">
              <a:solidFill>
                <a:schemeClr val="accent1"/>
              </a:solidFill>
              <a:latin typeface="Montserrat"/>
              <a:ea typeface="Montserrat"/>
              <a:cs typeface="Montserrat"/>
              <a:sym typeface="Montserrat"/>
            </a:endParaRPr>
          </a:p>
          <a:p>
            <a:pPr indent="-330200" lvl="0" marL="457200" rtl="0" algn="l">
              <a:lnSpc>
                <a:spcPct val="150000"/>
              </a:lnSpc>
              <a:spcBef>
                <a:spcPts val="0"/>
              </a:spcBef>
              <a:spcAft>
                <a:spcPts val="0"/>
              </a:spcAft>
              <a:buClr>
                <a:schemeClr val="accent1"/>
              </a:buClr>
              <a:buSzPts val="1600"/>
              <a:buFont typeface="Montserrat"/>
              <a:buAutoNum type="arabicPeriod"/>
            </a:pPr>
            <a:r>
              <a:rPr b="1" lang="en" sz="1600">
                <a:solidFill>
                  <a:schemeClr val="accent1"/>
                </a:solidFill>
                <a:latin typeface="Montserrat"/>
                <a:ea typeface="Montserrat"/>
                <a:cs typeface="Montserrat"/>
                <a:sym typeface="Montserrat"/>
              </a:rPr>
              <a:t>To think outside the box</a:t>
            </a:r>
            <a:endParaRPr b="1" sz="1600">
              <a:solidFill>
                <a:schemeClr val="accent1"/>
              </a:solidFill>
              <a:latin typeface="Montserrat"/>
              <a:ea typeface="Montserrat"/>
              <a:cs typeface="Montserrat"/>
              <a:sym typeface="Montserrat"/>
            </a:endParaRPr>
          </a:p>
          <a:p>
            <a:pPr indent="-330200" lvl="0" marL="457200" rtl="0" algn="l">
              <a:lnSpc>
                <a:spcPct val="150000"/>
              </a:lnSpc>
              <a:spcBef>
                <a:spcPts val="0"/>
              </a:spcBef>
              <a:spcAft>
                <a:spcPts val="0"/>
              </a:spcAft>
              <a:buClr>
                <a:schemeClr val="accent1"/>
              </a:buClr>
              <a:buSzPts val="1600"/>
              <a:buFont typeface="Montserrat"/>
              <a:buAutoNum type="arabicPeriod"/>
            </a:pPr>
            <a:r>
              <a:rPr b="1" lang="en" sz="1600">
                <a:solidFill>
                  <a:schemeClr val="accent1"/>
                </a:solidFill>
                <a:latin typeface="Montserrat"/>
                <a:ea typeface="Montserrat"/>
                <a:cs typeface="Montserrat"/>
                <a:sym typeface="Montserrat"/>
              </a:rPr>
              <a:t>To move the needle</a:t>
            </a:r>
            <a:endParaRPr b="1" sz="1600">
              <a:solidFill>
                <a:schemeClr val="accent1"/>
              </a:solidFill>
              <a:latin typeface="Montserrat"/>
              <a:ea typeface="Montserrat"/>
              <a:cs typeface="Montserrat"/>
              <a:sym typeface="Montserrat"/>
            </a:endParaRPr>
          </a:p>
          <a:p>
            <a:pPr indent="-330200" lvl="0" marL="457200" rtl="0" algn="l">
              <a:lnSpc>
                <a:spcPct val="150000"/>
              </a:lnSpc>
              <a:spcBef>
                <a:spcPts val="0"/>
              </a:spcBef>
              <a:spcAft>
                <a:spcPts val="0"/>
              </a:spcAft>
              <a:buClr>
                <a:schemeClr val="accent1"/>
              </a:buClr>
              <a:buSzPts val="1600"/>
              <a:buFont typeface="Montserrat"/>
              <a:buAutoNum type="arabicPeriod"/>
            </a:pPr>
            <a:r>
              <a:rPr b="1" lang="en" sz="1600">
                <a:solidFill>
                  <a:schemeClr val="accent1"/>
                </a:solidFill>
                <a:latin typeface="Montserrat"/>
                <a:ea typeface="Montserrat"/>
                <a:cs typeface="Montserrat"/>
                <a:sym typeface="Montserrat"/>
              </a:rPr>
              <a:t>Thought leader</a:t>
            </a:r>
            <a:endParaRPr b="1" sz="1600">
              <a:solidFill>
                <a:schemeClr val="accent1"/>
              </a:solidFill>
              <a:latin typeface="Montserrat"/>
              <a:ea typeface="Montserrat"/>
              <a:cs typeface="Montserrat"/>
              <a:sym typeface="Montserrat"/>
            </a:endParaRPr>
          </a:p>
          <a:p>
            <a:pPr indent="-330200" lvl="0" marL="457200" rtl="0" algn="l">
              <a:lnSpc>
                <a:spcPct val="150000"/>
              </a:lnSpc>
              <a:spcBef>
                <a:spcPts val="0"/>
              </a:spcBef>
              <a:spcAft>
                <a:spcPts val="0"/>
              </a:spcAft>
              <a:buClr>
                <a:schemeClr val="accent1"/>
              </a:buClr>
              <a:buSzPts val="1600"/>
              <a:buFont typeface="Montserrat"/>
              <a:buAutoNum type="arabicPeriod"/>
            </a:pPr>
            <a:r>
              <a:rPr b="1" lang="en" sz="1600">
                <a:solidFill>
                  <a:schemeClr val="accent1"/>
                </a:solidFill>
                <a:latin typeface="Montserrat"/>
                <a:ea typeface="Montserrat"/>
                <a:cs typeface="Montserrat"/>
                <a:sym typeface="Montserrat"/>
              </a:rPr>
              <a:t>It’s all in my wheelhouse</a:t>
            </a:r>
            <a:endParaRPr b="1" sz="1600">
              <a:solidFill>
                <a:schemeClr val="accent1"/>
              </a:solidFill>
              <a:latin typeface="Montserrat"/>
              <a:ea typeface="Montserrat"/>
              <a:cs typeface="Montserrat"/>
              <a:sym typeface="Montserrat"/>
            </a:endParaRPr>
          </a:p>
        </p:txBody>
      </p:sp>
      <p:sp>
        <p:nvSpPr>
          <p:cNvPr id="231" name="Google Shape;231;p52"/>
          <p:cNvSpPr txBox="1"/>
          <p:nvPr/>
        </p:nvSpPr>
        <p:spPr>
          <a:xfrm>
            <a:off x="1083325" y="66325"/>
            <a:ext cx="747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Montserrat ExtraBold"/>
                <a:ea typeface="Montserrat ExtraBold"/>
                <a:cs typeface="Montserrat ExtraBold"/>
                <a:sym typeface="Montserrat ExtraBold"/>
              </a:rPr>
              <a:t>Match the phrases and their meanings</a:t>
            </a:r>
            <a:endParaRPr sz="1800">
              <a:solidFill>
                <a:schemeClr val="dk1"/>
              </a:solidFill>
              <a:latin typeface="Montserrat ExtraBold"/>
              <a:ea typeface="Montserrat ExtraBold"/>
              <a:cs typeface="Montserrat ExtraBold"/>
              <a:sym typeface="Montserrat ExtraBold"/>
            </a:endParaRPr>
          </a:p>
        </p:txBody>
      </p:sp>
      <p:sp>
        <p:nvSpPr>
          <p:cNvPr id="232" name="Google Shape;232;p52"/>
          <p:cNvSpPr txBox="1"/>
          <p:nvPr/>
        </p:nvSpPr>
        <p:spPr>
          <a:xfrm>
            <a:off x="4776100" y="1159050"/>
            <a:ext cx="3918900" cy="3546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Montserrat"/>
              <a:buAutoNum type="alphaLcParenR"/>
            </a:pPr>
            <a:r>
              <a:rPr lang="en" sz="1600">
                <a:latin typeface="Montserrat"/>
                <a:ea typeface="Montserrat"/>
                <a:cs typeface="Montserrat"/>
                <a:sym typeface="Montserrat"/>
              </a:rPr>
              <a:t>To shift a situation in some area, activity, sphere to a noticeable degree</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AutoNum type="alphaLcParenR"/>
            </a:pPr>
            <a:r>
              <a:rPr lang="en" sz="1600">
                <a:latin typeface="Montserrat"/>
                <a:ea typeface="Montserrat"/>
                <a:cs typeface="Montserrat"/>
                <a:sym typeface="Montserrat"/>
              </a:rPr>
              <a:t>Within one’s area of expertise or interest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AutoNum type="alphaLcParenR"/>
            </a:pPr>
            <a:r>
              <a:rPr lang="en" sz="1600">
                <a:latin typeface="Montserrat"/>
                <a:ea typeface="Montserrat"/>
                <a:cs typeface="Montserrat"/>
                <a:sym typeface="Montserrat"/>
              </a:rPr>
              <a:t>The main thing is…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AutoNum type="alphaLcParenR"/>
            </a:pPr>
            <a:r>
              <a:rPr lang="en" sz="1600">
                <a:latin typeface="Montserrat"/>
                <a:ea typeface="Montserrat"/>
                <a:cs typeface="Montserrat"/>
                <a:sym typeface="Montserrat"/>
              </a:rPr>
              <a:t>To think in an original or creative way</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AutoNum type="alphaLcParenR"/>
            </a:pPr>
            <a:r>
              <a:rPr lang="en" sz="1600">
                <a:latin typeface="Montserrat"/>
                <a:ea typeface="Montserrat"/>
                <a:cs typeface="Montserrat"/>
                <a:sym typeface="Montserrat"/>
              </a:rPr>
              <a:t>An expert on a particular subject whose ideas and opinions influence other people, especially in business</a:t>
            </a:r>
            <a:endParaRPr sz="16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53"/>
          <p:cNvSpPr txBox="1"/>
          <p:nvPr/>
        </p:nvSpPr>
        <p:spPr>
          <a:xfrm>
            <a:off x="1780450" y="910125"/>
            <a:ext cx="5868900" cy="37557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Font typeface="Montserrat"/>
              <a:buAutoNum type="arabicPeriod"/>
            </a:pPr>
            <a:r>
              <a:rPr b="1" lang="en" sz="1600">
                <a:solidFill>
                  <a:schemeClr val="accent1"/>
                </a:solidFill>
                <a:latin typeface="Montserrat"/>
                <a:ea typeface="Montserrat"/>
                <a:cs typeface="Montserrat"/>
                <a:sym typeface="Montserrat"/>
              </a:rPr>
              <a:t>The bottom line is…</a:t>
            </a:r>
            <a:r>
              <a:rPr lang="en" sz="1600">
                <a:latin typeface="Montserrat"/>
                <a:ea typeface="Montserrat"/>
                <a:cs typeface="Montserrat"/>
                <a:sym typeface="Montserrat"/>
              </a:rPr>
              <a:t> - t</a:t>
            </a:r>
            <a:r>
              <a:rPr lang="en" sz="1600">
                <a:latin typeface="Montserrat"/>
                <a:ea typeface="Montserrat"/>
                <a:cs typeface="Montserrat"/>
                <a:sym typeface="Montserrat"/>
              </a:rPr>
              <a:t>he main thing is…</a:t>
            </a:r>
            <a:endParaRPr sz="1600">
              <a:latin typeface="Montserrat"/>
              <a:ea typeface="Montserrat"/>
              <a:cs typeface="Montserrat"/>
              <a:sym typeface="Montserrat"/>
            </a:endParaRPr>
          </a:p>
          <a:p>
            <a:pPr indent="-330200" lvl="0" marL="457200" rtl="0" algn="l">
              <a:lnSpc>
                <a:spcPct val="150000"/>
              </a:lnSpc>
              <a:spcBef>
                <a:spcPts val="0"/>
              </a:spcBef>
              <a:spcAft>
                <a:spcPts val="0"/>
              </a:spcAft>
              <a:buSzPts val="1600"/>
              <a:buFont typeface="Montserrat"/>
              <a:buAutoNum type="arabicPeriod"/>
            </a:pPr>
            <a:r>
              <a:rPr b="1" lang="en" sz="1600">
                <a:solidFill>
                  <a:schemeClr val="accent1"/>
                </a:solidFill>
                <a:latin typeface="Montserrat"/>
                <a:ea typeface="Montserrat"/>
                <a:cs typeface="Montserrat"/>
                <a:sym typeface="Montserrat"/>
              </a:rPr>
              <a:t>To think outside the box</a:t>
            </a:r>
            <a:r>
              <a:rPr lang="en" sz="1600">
                <a:latin typeface="Montserrat"/>
                <a:ea typeface="Montserrat"/>
                <a:cs typeface="Montserrat"/>
                <a:sym typeface="Montserrat"/>
              </a:rPr>
              <a:t> - t</a:t>
            </a:r>
            <a:r>
              <a:rPr lang="en" sz="1600">
                <a:latin typeface="Montserrat"/>
                <a:ea typeface="Montserrat"/>
                <a:cs typeface="Montserrat"/>
                <a:sym typeface="Montserrat"/>
              </a:rPr>
              <a:t>o think in an original or creative way</a:t>
            </a:r>
            <a:endParaRPr sz="1600">
              <a:latin typeface="Montserrat"/>
              <a:ea typeface="Montserrat"/>
              <a:cs typeface="Montserrat"/>
              <a:sym typeface="Montserrat"/>
            </a:endParaRPr>
          </a:p>
          <a:p>
            <a:pPr indent="-330200" lvl="0" marL="457200" rtl="0" algn="l">
              <a:lnSpc>
                <a:spcPct val="150000"/>
              </a:lnSpc>
              <a:spcBef>
                <a:spcPts val="0"/>
              </a:spcBef>
              <a:spcAft>
                <a:spcPts val="0"/>
              </a:spcAft>
              <a:buSzPts val="1600"/>
              <a:buFont typeface="Montserrat"/>
              <a:buAutoNum type="arabicPeriod"/>
            </a:pPr>
            <a:r>
              <a:rPr b="1" lang="en" sz="1600">
                <a:solidFill>
                  <a:schemeClr val="accent1"/>
                </a:solidFill>
                <a:latin typeface="Montserrat"/>
                <a:ea typeface="Montserrat"/>
                <a:cs typeface="Montserrat"/>
                <a:sym typeface="Montserrat"/>
              </a:rPr>
              <a:t>To move the needle </a:t>
            </a:r>
            <a:r>
              <a:rPr lang="en" sz="1600">
                <a:latin typeface="Montserrat"/>
                <a:ea typeface="Montserrat"/>
                <a:cs typeface="Montserrat"/>
                <a:sym typeface="Montserrat"/>
              </a:rPr>
              <a:t>- t</a:t>
            </a:r>
            <a:r>
              <a:rPr lang="en" sz="1600">
                <a:latin typeface="Montserrat"/>
                <a:ea typeface="Montserrat"/>
                <a:cs typeface="Montserrat"/>
                <a:sym typeface="Montserrat"/>
              </a:rPr>
              <a:t>o shift a situation in some area, activity, sphere to a noticeable degree</a:t>
            </a:r>
            <a:endParaRPr sz="1600">
              <a:latin typeface="Montserrat"/>
              <a:ea typeface="Montserrat"/>
              <a:cs typeface="Montserrat"/>
              <a:sym typeface="Montserrat"/>
            </a:endParaRPr>
          </a:p>
          <a:p>
            <a:pPr indent="-330200" lvl="0" marL="457200" rtl="0" algn="l">
              <a:lnSpc>
                <a:spcPct val="150000"/>
              </a:lnSpc>
              <a:spcBef>
                <a:spcPts val="0"/>
              </a:spcBef>
              <a:spcAft>
                <a:spcPts val="0"/>
              </a:spcAft>
              <a:buSzPts val="1600"/>
              <a:buFont typeface="Montserrat"/>
              <a:buAutoNum type="arabicPeriod"/>
            </a:pPr>
            <a:r>
              <a:rPr b="1" lang="en" sz="1600">
                <a:solidFill>
                  <a:schemeClr val="accent1"/>
                </a:solidFill>
                <a:latin typeface="Montserrat"/>
                <a:ea typeface="Montserrat"/>
                <a:cs typeface="Montserrat"/>
                <a:sym typeface="Montserrat"/>
              </a:rPr>
              <a:t>Thought leader</a:t>
            </a:r>
            <a:r>
              <a:rPr lang="en" sz="1600">
                <a:latin typeface="Montserrat"/>
                <a:ea typeface="Montserrat"/>
                <a:cs typeface="Montserrat"/>
                <a:sym typeface="Montserrat"/>
              </a:rPr>
              <a:t> - a</a:t>
            </a:r>
            <a:r>
              <a:rPr lang="en" sz="1600">
                <a:latin typeface="Montserrat"/>
                <a:ea typeface="Montserrat"/>
                <a:cs typeface="Montserrat"/>
                <a:sym typeface="Montserrat"/>
              </a:rPr>
              <a:t>n expert on a particular subject whose ideas and opinions influence other people, especially in business</a:t>
            </a:r>
            <a:endParaRPr sz="1600">
              <a:latin typeface="Montserrat"/>
              <a:ea typeface="Montserrat"/>
              <a:cs typeface="Montserrat"/>
              <a:sym typeface="Montserrat"/>
            </a:endParaRPr>
          </a:p>
          <a:p>
            <a:pPr indent="-330200" lvl="0" marL="457200" rtl="0" algn="l">
              <a:lnSpc>
                <a:spcPct val="150000"/>
              </a:lnSpc>
              <a:spcBef>
                <a:spcPts val="0"/>
              </a:spcBef>
              <a:spcAft>
                <a:spcPts val="0"/>
              </a:spcAft>
              <a:buSzPts val="1600"/>
              <a:buFont typeface="Montserrat"/>
              <a:buAutoNum type="arabicPeriod"/>
            </a:pPr>
            <a:r>
              <a:rPr b="1" lang="en" sz="1600">
                <a:solidFill>
                  <a:schemeClr val="accent1"/>
                </a:solidFill>
                <a:latin typeface="Montserrat"/>
                <a:ea typeface="Montserrat"/>
                <a:cs typeface="Montserrat"/>
                <a:sym typeface="Montserrat"/>
              </a:rPr>
              <a:t>It’s all in my wheelhouse</a:t>
            </a:r>
            <a:r>
              <a:rPr lang="en" sz="1600">
                <a:latin typeface="Montserrat"/>
                <a:ea typeface="Montserrat"/>
                <a:cs typeface="Montserrat"/>
                <a:sym typeface="Montserrat"/>
              </a:rPr>
              <a:t> - w</a:t>
            </a:r>
            <a:r>
              <a:rPr lang="en" sz="1600">
                <a:latin typeface="Montserrat"/>
                <a:ea typeface="Montserrat"/>
                <a:cs typeface="Montserrat"/>
                <a:sym typeface="Montserrat"/>
              </a:rPr>
              <a:t>ithin one’s area of expertise or interest</a:t>
            </a:r>
            <a:endParaRPr sz="1600">
              <a:latin typeface="Montserrat"/>
              <a:ea typeface="Montserrat"/>
              <a:cs typeface="Montserrat"/>
              <a:sym typeface="Montserrat"/>
            </a:endParaRPr>
          </a:p>
        </p:txBody>
      </p:sp>
      <p:sp>
        <p:nvSpPr>
          <p:cNvPr id="238" name="Google Shape;238;p53"/>
          <p:cNvSpPr txBox="1"/>
          <p:nvPr/>
        </p:nvSpPr>
        <p:spPr>
          <a:xfrm>
            <a:off x="1026825" y="85175"/>
            <a:ext cx="7800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Montserrat ExtraBold"/>
                <a:ea typeface="Montserrat ExtraBold"/>
                <a:cs typeface="Montserrat ExtraBold"/>
                <a:sym typeface="Montserrat ExtraBold"/>
              </a:rPr>
              <a:t>Do you think it’s a good or bad idea to use these phrases in your resume? Why (not)? Watch the video and check if you’re right.</a:t>
            </a:r>
            <a:endParaRPr sz="1700">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Learn more about words to avoid and include in your resume: https://go.indeed.com/resume-words-to-avoid-or-include&#10;Try these action verbs for your resume: https://go.indeed.com/resume-action-verb-list&#10;&#10;Want to improve your resume? Consider the impact of the words you use to describe yourself and your work experience. In this video, we provide examples of persuasive resume action words and words that should be avoided. We also list resume power words for multiple industries so that you can choose what applies to you. Remember, the smallest moves are sometimes the smartest!&#10;&#10;Check out our lists for words to avoid and words to use in your resume:&#10;1.Here are the top resume words to avoid: core competency, bottom line, move the needle, thought leadership, wheel house, think outside the box and hard worker. Check out these Top 8 Resume Do's and Don'ts: https://go.indeed.com/resumes-dos-donts&#10;&#10;2. When talking about your communication skills, use words like: collaborated, conveyed, instructed or performed.&#10;&#10;3. If you’re applying for a creative role, use words like: authored, brainstormed, communicated, briefed or conceptualized. Learn more about building a creative resume: https://go.indeed.com/creative-resumes&#10;&#10;4. For any role in the financial field, use these words: classified, halted, dispensed, audited or equalized.&#10;&#10;5. Great resume words for sales positions include: conserved, converted, earned and generated. Learn more about how to highlight your skills for a sales resume: https://go.indeed.com/sales-skills-resume&#10;&#10;6. For jobs in the tech industry use words like these: advanced, architected, automated, coded or deployed.&#10;&#10;Watch more episodes of Smart &amp; Small: https://www.youtube.com/watch?v=_bZi-34IFxs&amp;list=PL6qIzGkkiXFFGIZ09uOBn4JAGYdooXxfP&#10;&#10;Search for your next job: https://www.indeed.com/&#10;&#10;Indeed is the world's #1 job site, with over 250 million unique visitors* every month from over 60 different countries. We provide free access to search and apply for jobs, post your resume, research companies, and compare salaries. Every day, we connect millions of people to new opportunities. On our YouTube channel, you’ll find tips and personal stories to help you take the next step in your job search. &#10;&#10;&#10;*Google Analytics, Unique Visitors, September 2018&#10;**Terms, conditions and quality standards apply.&#10;&#10;#resumewords #actionwords #resume" id="243" name="Google Shape;243;p54" title="Resume Words to Include and Avoid">
            <a:hlinkClick r:id="rId3"/>
          </p:cNvPr>
          <p:cNvPicPr preferRelativeResize="0"/>
          <p:nvPr/>
        </p:nvPicPr>
        <p:blipFill>
          <a:blip r:embed="rId4">
            <a:alphaModFix/>
          </a:blip>
          <a:stretch>
            <a:fillRect/>
          </a:stretch>
        </p:blipFill>
        <p:spPr>
          <a:xfrm>
            <a:off x="3720825" y="411950"/>
            <a:ext cx="5423176" cy="4067382"/>
          </a:xfrm>
          <a:prstGeom prst="rect">
            <a:avLst/>
          </a:prstGeom>
          <a:noFill/>
          <a:ln>
            <a:noFill/>
          </a:ln>
        </p:spPr>
      </p:pic>
      <p:sp>
        <p:nvSpPr>
          <p:cNvPr id="244" name="Google Shape;244;p54"/>
          <p:cNvSpPr txBox="1"/>
          <p:nvPr/>
        </p:nvSpPr>
        <p:spPr>
          <a:xfrm>
            <a:off x="0" y="1641925"/>
            <a:ext cx="3805500" cy="2031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Montserrat"/>
              <a:buAutoNum type="arabicPeriod"/>
            </a:pPr>
            <a:r>
              <a:rPr lang="en" sz="1500">
                <a:latin typeface="Montserrat"/>
                <a:ea typeface="Montserrat"/>
                <a:cs typeface="Montserrat"/>
                <a:sym typeface="Montserrat"/>
              </a:rPr>
              <a:t>Were you right or wrong? Why?</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AutoNum type="arabicPeriod"/>
            </a:pPr>
            <a:r>
              <a:rPr lang="en" sz="1500">
                <a:latin typeface="Montserrat"/>
                <a:ea typeface="Montserrat"/>
                <a:cs typeface="Montserrat"/>
                <a:sym typeface="Montserrat"/>
              </a:rPr>
              <a:t>What are no-no’s?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AutoNum type="arabicPeriod"/>
            </a:pPr>
            <a:r>
              <a:rPr lang="en" sz="1500">
                <a:latin typeface="Montserrat"/>
                <a:ea typeface="Montserrat"/>
                <a:cs typeface="Montserrat"/>
                <a:sym typeface="Montserrat"/>
              </a:rPr>
              <a:t>What are strong action words? Why do you need them instead?</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AutoNum type="arabicPeriod"/>
            </a:pPr>
            <a:r>
              <a:rPr lang="en" sz="1500">
                <a:latin typeface="Montserrat"/>
                <a:ea typeface="Montserrat"/>
                <a:cs typeface="Montserrat"/>
                <a:sym typeface="Montserrat"/>
              </a:rPr>
              <a:t>Do you remember any strong action verbs from the video? Name them and make up your own examples.</a:t>
            </a:r>
            <a:endParaRPr sz="15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5"/>
          <p:cNvSpPr txBox="1"/>
          <p:nvPr/>
        </p:nvSpPr>
        <p:spPr>
          <a:xfrm>
            <a:off x="1073900" y="587500"/>
            <a:ext cx="7385700" cy="128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600">
                <a:solidFill>
                  <a:schemeClr val="dk1"/>
                </a:solidFill>
                <a:latin typeface="Montserrat"/>
                <a:ea typeface="Montserrat"/>
                <a:cs typeface="Montserrat"/>
                <a:sym typeface="Montserrat"/>
              </a:rPr>
              <a:t>communicate, instruct, audit, capture, brainstorm, earn, advance, perform, dispense, halt, architect, conceptualize, conserve,  equalize, convert, </a:t>
            </a:r>
            <a:r>
              <a:rPr b="1" i="1" lang="en" sz="1600">
                <a:solidFill>
                  <a:schemeClr val="dk1"/>
                </a:solidFill>
                <a:latin typeface="Montserrat"/>
                <a:ea typeface="Montserrat"/>
                <a:cs typeface="Montserrat"/>
                <a:sym typeface="Montserrat"/>
              </a:rPr>
              <a:t>collaborate, code, deploy, generate, automate, convey</a:t>
            </a:r>
            <a:endParaRPr b="1" i="1" sz="1600">
              <a:solidFill>
                <a:schemeClr val="dk1"/>
              </a:solidFill>
              <a:latin typeface="Montserrat"/>
              <a:ea typeface="Montserrat"/>
              <a:cs typeface="Montserrat"/>
              <a:sym typeface="Montserrat"/>
            </a:endParaRPr>
          </a:p>
        </p:txBody>
      </p:sp>
      <p:sp>
        <p:nvSpPr>
          <p:cNvPr id="250" name="Google Shape;250;p55"/>
          <p:cNvSpPr txBox="1"/>
          <p:nvPr/>
        </p:nvSpPr>
        <p:spPr>
          <a:xfrm>
            <a:off x="1858950" y="1921275"/>
            <a:ext cx="5426100" cy="25398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en" sz="1700">
                <a:solidFill>
                  <a:schemeClr val="accent1"/>
                </a:solidFill>
                <a:latin typeface="Montserrat"/>
                <a:ea typeface="Montserrat"/>
                <a:cs typeface="Montserrat"/>
                <a:sym typeface="Montserrat"/>
              </a:rPr>
              <a:t>To convey your communication skills:</a:t>
            </a:r>
            <a:endParaRPr b="1" sz="1700">
              <a:solidFill>
                <a:schemeClr val="accent1"/>
              </a:solidFill>
              <a:latin typeface="Montserrat"/>
              <a:ea typeface="Montserrat"/>
              <a:cs typeface="Montserrat"/>
              <a:sym typeface="Montserrat"/>
            </a:endParaRPr>
          </a:p>
          <a:p>
            <a:pPr indent="0" lvl="0" marL="0" rtl="0" algn="ctr">
              <a:lnSpc>
                <a:spcPct val="200000"/>
              </a:lnSpc>
              <a:spcBef>
                <a:spcPts val="0"/>
              </a:spcBef>
              <a:spcAft>
                <a:spcPts val="0"/>
              </a:spcAft>
              <a:buNone/>
            </a:pPr>
            <a:r>
              <a:rPr b="1" lang="en" sz="1700">
                <a:solidFill>
                  <a:schemeClr val="accent1"/>
                </a:solidFill>
                <a:latin typeface="Montserrat"/>
                <a:ea typeface="Montserrat"/>
                <a:cs typeface="Montserrat"/>
                <a:sym typeface="Montserrat"/>
              </a:rPr>
              <a:t>For creative positions:</a:t>
            </a:r>
            <a:endParaRPr b="1" sz="1700">
              <a:solidFill>
                <a:schemeClr val="accent1"/>
              </a:solidFill>
              <a:latin typeface="Montserrat"/>
              <a:ea typeface="Montserrat"/>
              <a:cs typeface="Montserrat"/>
              <a:sym typeface="Montserrat"/>
            </a:endParaRPr>
          </a:p>
          <a:p>
            <a:pPr indent="0" lvl="0" marL="0" rtl="0" algn="ctr">
              <a:lnSpc>
                <a:spcPct val="200000"/>
              </a:lnSpc>
              <a:spcBef>
                <a:spcPts val="0"/>
              </a:spcBef>
              <a:spcAft>
                <a:spcPts val="0"/>
              </a:spcAft>
              <a:buNone/>
            </a:pPr>
            <a:r>
              <a:rPr b="1" lang="en" sz="1700">
                <a:solidFill>
                  <a:schemeClr val="accent1"/>
                </a:solidFill>
                <a:latin typeface="Montserrat"/>
                <a:ea typeface="Montserrat"/>
                <a:cs typeface="Montserrat"/>
                <a:sym typeface="Montserrat"/>
              </a:rPr>
              <a:t>For financial gigs:</a:t>
            </a:r>
            <a:endParaRPr b="1" sz="1700">
              <a:solidFill>
                <a:schemeClr val="accent1"/>
              </a:solidFill>
              <a:latin typeface="Montserrat"/>
              <a:ea typeface="Montserrat"/>
              <a:cs typeface="Montserrat"/>
              <a:sym typeface="Montserrat"/>
            </a:endParaRPr>
          </a:p>
          <a:p>
            <a:pPr indent="0" lvl="0" marL="0" rtl="0" algn="ctr">
              <a:lnSpc>
                <a:spcPct val="200000"/>
              </a:lnSpc>
              <a:spcBef>
                <a:spcPts val="0"/>
              </a:spcBef>
              <a:spcAft>
                <a:spcPts val="0"/>
              </a:spcAft>
              <a:buNone/>
            </a:pPr>
            <a:r>
              <a:rPr b="1" lang="en" sz="1700">
                <a:solidFill>
                  <a:schemeClr val="accent1"/>
                </a:solidFill>
                <a:latin typeface="Montserrat"/>
                <a:ea typeface="Montserrat"/>
                <a:cs typeface="Montserrat"/>
                <a:sym typeface="Montserrat"/>
              </a:rPr>
              <a:t>For sales:</a:t>
            </a:r>
            <a:endParaRPr b="1" sz="1700">
              <a:solidFill>
                <a:schemeClr val="accent1"/>
              </a:solidFill>
              <a:latin typeface="Montserrat"/>
              <a:ea typeface="Montserrat"/>
              <a:cs typeface="Montserrat"/>
              <a:sym typeface="Montserrat"/>
            </a:endParaRPr>
          </a:p>
          <a:p>
            <a:pPr indent="0" lvl="0" marL="0" rtl="0" algn="ctr">
              <a:lnSpc>
                <a:spcPct val="200000"/>
              </a:lnSpc>
              <a:spcBef>
                <a:spcPts val="0"/>
              </a:spcBef>
              <a:spcAft>
                <a:spcPts val="0"/>
              </a:spcAft>
              <a:buNone/>
            </a:pPr>
            <a:r>
              <a:rPr b="1" lang="en" sz="1700">
                <a:solidFill>
                  <a:schemeClr val="accent1"/>
                </a:solidFill>
                <a:latin typeface="Montserrat"/>
                <a:ea typeface="Montserrat"/>
                <a:cs typeface="Montserrat"/>
                <a:sym typeface="Montserrat"/>
              </a:rPr>
              <a:t>For tech positions:</a:t>
            </a:r>
            <a:endParaRPr b="1" sz="1700">
              <a:solidFill>
                <a:schemeClr val="accent1"/>
              </a:solidFill>
              <a:latin typeface="Montserrat"/>
              <a:ea typeface="Montserrat"/>
              <a:cs typeface="Montserrat"/>
              <a:sym typeface="Montserrat"/>
            </a:endParaRPr>
          </a:p>
        </p:txBody>
      </p:sp>
      <p:sp>
        <p:nvSpPr>
          <p:cNvPr id="251" name="Google Shape;251;p55"/>
          <p:cNvSpPr txBox="1"/>
          <p:nvPr/>
        </p:nvSpPr>
        <p:spPr>
          <a:xfrm>
            <a:off x="1017300" y="98450"/>
            <a:ext cx="812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1"/>
                </a:solidFill>
                <a:latin typeface="Montserrat"/>
                <a:ea typeface="Montserrat"/>
                <a:cs typeface="Montserrat"/>
                <a:sym typeface="Montserrat"/>
              </a:rPr>
              <a:t>Choose right words which you can use in your resume for each of the categories</a:t>
            </a:r>
            <a:endParaRPr b="1" u="sng">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6"/>
          <p:cNvSpPr txBox="1"/>
          <p:nvPr/>
        </p:nvSpPr>
        <p:spPr>
          <a:xfrm>
            <a:off x="278600" y="538000"/>
            <a:ext cx="8586000" cy="102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600">
                <a:solidFill>
                  <a:schemeClr val="dk1"/>
                </a:solidFill>
                <a:latin typeface="Montserrat"/>
                <a:ea typeface="Montserrat"/>
                <a:cs typeface="Montserrat"/>
                <a:sym typeface="Montserrat"/>
              </a:rPr>
              <a:t>communicate, instruct, audit, capture, brainstorm, earn, advance, perform, dispense, halt, architect, conceptualize, conserve,  equalize, convert, collaborate, code, deploy, generate, automate, convey</a:t>
            </a:r>
            <a:endParaRPr/>
          </a:p>
        </p:txBody>
      </p:sp>
      <p:sp>
        <p:nvSpPr>
          <p:cNvPr id="257" name="Google Shape;257;p56"/>
          <p:cNvSpPr txBox="1"/>
          <p:nvPr/>
        </p:nvSpPr>
        <p:spPr>
          <a:xfrm>
            <a:off x="1182113" y="194598"/>
            <a:ext cx="73152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1"/>
                </a:solidFill>
                <a:latin typeface="Montserrat"/>
                <a:ea typeface="Montserrat"/>
                <a:cs typeface="Montserrat"/>
                <a:sym typeface="Montserrat"/>
              </a:rPr>
              <a:t>Use the words and speak about your skills and experience</a:t>
            </a:r>
            <a:r>
              <a:rPr lang="en">
                <a:latin typeface="Open Sans"/>
                <a:ea typeface="Open Sans"/>
                <a:cs typeface="Open Sans"/>
                <a:sym typeface="Open Sans"/>
              </a:rPr>
              <a:t> </a:t>
            </a:r>
            <a:endParaRPr>
              <a:latin typeface="Open Sans"/>
              <a:ea typeface="Open Sans"/>
              <a:cs typeface="Open Sans"/>
              <a:sym typeface="Open Sans"/>
            </a:endParaRPr>
          </a:p>
        </p:txBody>
      </p:sp>
      <p:pic>
        <p:nvPicPr>
          <p:cNvPr id="258" name="Google Shape;258;p56"/>
          <p:cNvPicPr preferRelativeResize="0"/>
          <p:nvPr/>
        </p:nvPicPr>
        <p:blipFill>
          <a:blip r:embed="rId3">
            <a:alphaModFix/>
          </a:blip>
          <a:stretch>
            <a:fillRect/>
          </a:stretch>
        </p:blipFill>
        <p:spPr>
          <a:xfrm>
            <a:off x="1947751" y="1501825"/>
            <a:ext cx="4918725" cy="3439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57"/>
          <p:cNvPicPr preferRelativeResize="0"/>
          <p:nvPr/>
        </p:nvPicPr>
        <p:blipFill>
          <a:blip r:embed="rId3">
            <a:alphaModFix/>
          </a:blip>
          <a:stretch>
            <a:fillRect/>
          </a:stretch>
        </p:blipFill>
        <p:spPr>
          <a:xfrm>
            <a:off x="2724150" y="844175"/>
            <a:ext cx="4150775" cy="4150775"/>
          </a:xfrm>
          <a:prstGeom prst="rect">
            <a:avLst/>
          </a:prstGeom>
          <a:noFill/>
          <a:ln>
            <a:noFill/>
          </a:ln>
        </p:spPr>
      </p:pic>
      <p:sp>
        <p:nvSpPr>
          <p:cNvPr id="264" name="Google Shape;264;p57"/>
          <p:cNvSpPr txBox="1"/>
          <p:nvPr/>
        </p:nvSpPr>
        <p:spPr>
          <a:xfrm>
            <a:off x="1064413" y="88688"/>
            <a:ext cx="7315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Montserrat"/>
                <a:ea typeface="Montserrat"/>
                <a:cs typeface="Montserrat"/>
                <a:sym typeface="Montserrat"/>
              </a:rPr>
              <a:t>Do you know this movie? What is this about?</a:t>
            </a:r>
            <a:endParaRPr b="1" sz="15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500">
                <a:solidFill>
                  <a:schemeClr val="dk1"/>
                </a:solidFill>
                <a:latin typeface="Montserrat"/>
                <a:ea typeface="Montserrat"/>
                <a:cs typeface="Montserrat"/>
                <a:sym typeface="Montserrat"/>
              </a:rPr>
              <a:t> Look at the motto. Do you agree with this? Why (not)?</a:t>
            </a:r>
            <a:endParaRPr b="1" sz="1500">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58"/>
          <p:cNvSpPr txBox="1"/>
          <p:nvPr/>
        </p:nvSpPr>
        <p:spPr>
          <a:xfrm>
            <a:off x="1520450" y="180038"/>
            <a:ext cx="73152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Watch the video till 0:59 and answer the questions</a:t>
            </a:r>
            <a:endParaRPr b="1" sz="1800">
              <a:latin typeface="Montserrat"/>
              <a:ea typeface="Montserrat"/>
              <a:cs typeface="Montserrat"/>
              <a:sym typeface="Montserrat"/>
            </a:endParaRPr>
          </a:p>
        </p:txBody>
      </p:sp>
      <p:sp>
        <p:nvSpPr>
          <p:cNvPr id="270" name="Google Shape;270;p58"/>
          <p:cNvSpPr txBox="1"/>
          <p:nvPr/>
        </p:nvSpPr>
        <p:spPr>
          <a:xfrm>
            <a:off x="0" y="844175"/>
            <a:ext cx="3980100" cy="358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Montserrat"/>
                <a:ea typeface="Montserrat"/>
                <a:cs typeface="Montserrat"/>
                <a:sym typeface="Montserrat"/>
              </a:rPr>
              <a:t>1) What position is he applying for?</a:t>
            </a:r>
            <a:endParaRPr sz="17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700">
                <a:solidFill>
                  <a:schemeClr val="dk1"/>
                </a:solidFill>
                <a:latin typeface="Montserrat"/>
                <a:ea typeface="Montserrat"/>
                <a:cs typeface="Montserrat"/>
                <a:sym typeface="Montserrat"/>
              </a:rPr>
              <a:t>2) Why does he want the position?</a:t>
            </a:r>
            <a:endParaRPr sz="17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700">
                <a:solidFill>
                  <a:schemeClr val="dk1"/>
                </a:solidFill>
                <a:latin typeface="Montserrat"/>
                <a:ea typeface="Montserrat"/>
                <a:cs typeface="Montserrat"/>
                <a:sym typeface="Montserrat"/>
              </a:rPr>
              <a:t>3) Who did he call about the “tech stuff”?</a:t>
            </a:r>
            <a:endParaRPr sz="17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700">
                <a:solidFill>
                  <a:schemeClr val="dk1"/>
                </a:solidFill>
                <a:latin typeface="Montserrat"/>
                <a:ea typeface="Montserrat"/>
                <a:cs typeface="Montserrat"/>
                <a:sym typeface="Montserrat"/>
              </a:rPr>
              <a:t>4) Which positive qualities does he mention?</a:t>
            </a:r>
            <a:endParaRPr sz="17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700">
                <a:solidFill>
                  <a:schemeClr val="dk1"/>
                </a:solidFill>
                <a:latin typeface="Montserrat"/>
                <a:ea typeface="Montserrat"/>
                <a:cs typeface="Montserrat"/>
                <a:sym typeface="Montserrat"/>
              </a:rPr>
              <a:t>5) Where is the company based in?</a:t>
            </a:r>
            <a:endParaRPr sz="17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700">
                <a:solidFill>
                  <a:schemeClr val="dk1"/>
                </a:solidFill>
                <a:latin typeface="Montserrat"/>
                <a:ea typeface="Montserrat"/>
                <a:cs typeface="Montserrat"/>
                <a:sym typeface="Montserrat"/>
              </a:rPr>
              <a:t>6) According to Ben, when do musicians retire?</a:t>
            </a:r>
            <a:endParaRPr sz="1700">
              <a:solidFill>
                <a:schemeClr val="dk1"/>
              </a:solidFill>
              <a:latin typeface="Montserrat"/>
              <a:ea typeface="Montserrat"/>
              <a:cs typeface="Montserrat"/>
              <a:sym typeface="Montserrat"/>
            </a:endParaRPr>
          </a:p>
        </p:txBody>
      </p:sp>
      <p:pic>
        <p:nvPicPr>
          <p:cNvPr descr="This #TenMinute preview of #TheIntern starring #RobertDeNiro and #AnneHathaway features De Niro's Ben becoming a &quot;senior intern&quot; at an online fashion site founded by Hathaway's Jules. &#10;&#10;SUBSCRIBE to Warner Bros. Entertainment: http://bit.ly/32v18jf&#10;&#10;Follow The Intern on FACEBOOK: https://www.facebook.com/TheInternMovie&#10;Follow The Intern on INSTAGRAM: https://instagram.com/theinternmovie&#10;Follow The Intern on PINTEREST: https://www.pinterest.com/theinternmovie/&#10;Follow The Intern on TWITTER: https://twitter.com/theinternmovie&#10;&#10;Connect with Warner Bros. Entertainment Online:&#10;Follow Warner Bros. Entertainment INSTAGRAM: https://www.instagram.com/warnerbrosentertainment/&#10;Like Warner Bros. Entertainment on FACEBOOK: https://www.facebook.com/warnerbrosent/&#10;Follow Warner Bros. Entertainment TWITTER: https://twitter.com/WBHomeEnt&#10;&#10;About The Intern:&#10;Academy Award winners Robert De Niro (Raging Bull, Silver Linings Playbook) and Anne Hathaway (Les Misérables, The Devil Wears Prada) star together in Warner Bros. Pictures’ The Intern. Oscar-nominated and award-winning filmmaker Nancy Meyers (It’s Complicated, Something’s Gotta Give, Private Benjamin) is directing the dramatic comedy from her own screenplay.&#10;&#10;In The Intern, De Niro stars as Ben Whittaker, a 70-year-old widower who has discovered that retirement isn’t all it’s cracked up to be. Seizing an opportunity to get back in the game, he becomes a senior intern at an online fashion site, founded and run by Jules Ostin (Hathaway).&#10;&#10;About Warner Bros. Entertainment:&#10;At Warner Bros. Entertainment, we believe in the power of story. From classics to contemporary masterpieces, explore and watch a library full of extraordinary, stirring, and provocative entertainment that goes beyond the big screen. Subscribe to discover new favorites from the studio that brought you Friends, JOKER, the Conjuring Universe, and The Wizarding World of Harry Potter™.&#10;&#10;The Intern | Full Movie Preview | Warner Bros. Entertainment&#10;https://youtu.be/324pojjHOhI&#10;&#10;Warner Bros. Entertainment &#10;https://www.youtube.com/user/WarnerBrosOnline" id="271" name="Google Shape;271;p58" title="The Intern | Full Movie Preview | Warner Bros. Entertainment">
            <a:hlinkClick r:id="rId3"/>
          </p:cNvPr>
          <p:cNvPicPr preferRelativeResize="0"/>
          <p:nvPr/>
        </p:nvPicPr>
        <p:blipFill>
          <a:blip r:embed="rId4">
            <a:alphaModFix/>
          </a:blip>
          <a:stretch>
            <a:fillRect/>
          </a:stretch>
        </p:blipFill>
        <p:spPr>
          <a:xfrm>
            <a:off x="4018300" y="805351"/>
            <a:ext cx="5052076" cy="378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0F0"/>
        </a:solidFill>
      </p:bgPr>
    </p:bg>
    <p:spTree>
      <p:nvGrpSpPr>
        <p:cNvPr id="275" name="Shape 275"/>
        <p:cNvGrpSpPr/>
        <p:nvPr/>
      </p:nvGrpSpPr>
      <p:grpSpPr>
        <a:xfrm>
          <a:off x="0" y="0"/>
          <a:ext cx="0" cy="0"/>
          <a:chOff x="0" y="0"/>
          <a:chExt cx="0" cy="0"/>
        </a:xfrm>
      </p:grpSpPr>
      <p:sp>
        <p:nvSpPr>
          <p:cNvPr id="276" name="Google Shape;276;p59"/>
          <p:cNvSpPr txBox="1"/>
          <p:nvPr/>
        </p:nvSpPr>
        <p:spPr>
          <a:xfrm>
            <a:off x="3122200" y="1267375"/>
            <a:ext cx="5669100" cy="20493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350">
                <a:latin typeface="Montserrat"/>
                <a:ea typeface="Montserrat"/>
                <a:cs typeface="Montserrat"/>
                <a:sym typeface="Montserrat"/>
              </a:rPr>
              <a:t>What can you do after this lesson?</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350">
                <a:solidFill>
                  <a:schemeClr val="accent1"/>
                </a:solidFill>
                <a:latin typeface="Montserrat"/>
                <a:ea typeface="Montserrat"/>
                <a:cs typeface="Montserrat"/>
                <a:sym typeface="Montserrat"/>
              </a:rPr>
              <a:t>I learned:</a:t>
            </a:r>
            <a:endParaRPr b="1" sz="2350">
              <a:solidFill>
                <a:schemeClr val="accent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b="1" lang="en" sz="1700">
                <a:solidFill>
                  <a:schemeClr val="dk1"/>
                </a:solidFill>
                <a:latin typeface="Montserrat"/>
                <a:ea typeface="Montserrat"/>
                <a:cs typeface="Montserrat"/>
                <a:sym typeface="Montserrat"/>
              </a:rPr>
              <a:t>the differences between soft and hard skills</a:t>
            </a:r>
            <a:endParaRPr b="1"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b="1" lang="en" sz="1700">
                <a:solidFill>
                  <a:schemeClr val="dk1"/>
                </a:solidFill>
                <a:latin typeface="Montserrat"/>
                <a:ea typeface="Montserrat"/>
                <a:cs typeface="Montserrat"/>
                <a:sym typeface="Montserrat"/>
              </a:rPr>
              <a:t>The verbs which are better to use in the resume</a:t>
            </a:r>
            <a:endParaRPr b="1" sz="1700">
              <a:solidFill>
                <a:schemeClr val="dk1"/>
              </a:solidFill>
              <a:latin typeface="Montserrat"/>
              <a:ea typeface="Montserrat"/>
              <a:cs typeface="Montserrat"/>
              <a:sym typeface="Montserrat"/>
            </a:endParaRPr>
          </a:p>
        </p:txBody>
      </p:sp>
      <p:sp>
        <p:nvSpPr>
          <p:cNvPr id="277" name="Google Shape;277;p59"/>
          <p:cNvSpPr/>
          <p:nvPr/>
        </p:nvSpPr>
        <p:spPr>
          <a:xfrm>
            <a:off x="0" y="0"/>
            <a:ext cx="2943300" cy="5143500"/>
          </a:xfrm>
          <a:prstGeom prst="rect">
            <a:avLst/>
          </a:prstGeom>
          <a:solidFill>
            <a:srgbClr val="041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59"/>
          <p:cNvPicPr preferRelativeResize="0"/>
          <p:nvPr/>
        </p:nvPicPr>
        <p:blipFill rotWithShape="1">
          <a:blip r:embed="rId3">
            <a:alphaModFix/>
          </a:blip>
          <a:srcRect b="0" l="0" r="0" t="0"/>
          <a:stretch/>
        </p:blipFill>
        <p:spPr>
          <a:xfrm>
            <a:off x="465235" y="376822"/>
            <a:ext cx="738994" cy="222651"/>
          </a:xfrm>
          <a:prstGeom prst="rect">
            <a:avLst/>
          </a:prstGeom>
          <a:noFill/>
          <a:ln>
            <a:noFill/>
          </a:ln>
        </p:spPr>
      </p:pic>
      <p:pic>
        <p:nvPicPr>
          <p:cNvPr id="279" name="Google Shape;279;p59"/>
          <p:cNvPicPr preferRelativeResize="0"/>
          <p:nvPr/>
        </p:nvPicPr>
        <p:blipFill>
          <a:blip r:embed="rId4">
            <a:alphaModFix/>
          </a:blip>
          <a:stretch>
            <a:fillRect/>
          </a:stretch>
        </p:blipFill>
        <p:spPr>
          <a:xfrm>
            <a:off x="7971886" y="310149"/>
            <a:ext cx="467334" cy="467350"/>
          </a:xfrm>
          <a:prstGeom prst="rect">
            <a:avLst/>
          </a:prstGeom>
          <a:noFill/>
          <a:ln>
            <a:noFill/>
          </a:ln>
        </p:spPr>
      </p:pic>
      <p:cxnSp>
        <p:nvCxnSpPr>
          <p:cNvPr id="280" name="Google Shape;280;p59"/>
          <p:cNvCxnSpPr/>
          <p:nvPr/>
        </p:nvCxnSpPr>
        <p:spPr>
          <a:xfrm>
            <a:off x="7829625" y="4668525"/>
            <a:ext cx="609600" cy="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60"/>
          <p:cNvSpPr txBox="1"/>
          <p:nvPr/>
        </p:nvSpPr>
        <p:spPr>
          <a:xfrm>
            <a:off x="316525" y="844175"/>
            <a:ext cx="8238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1"/>
                </a:solidFill>
                <a:latin typeface="Montserrat ExtraBold"/>
                <a:ea typeface="Montserrat ExtraBold"/>
                <a:cs typeface="Montserrat ExtraBold"/>
                <a:sym typeface="Montserrat ExtraBold"/>
              </a:rPr>
              <a:t>Useful links:</a:t>
            </a:r>
            <a:endParaRPr sz="200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1900">
              <a:latin typeface="Montserrat ExtraBold"/>
              <a:ea typeface="Montserrat ExtraBold"/>
              <a:cs typeface="Montserrat ExtraBold"/>
              <a:sym typeface="Montserrat ExtraBold"/>
            </a:endParaRPr>
          </a:p>
          <a:p>
            <a:pPr indent="0" lvl="0" marL="0" rtl="0" algn="l">
              <a:spcBef>
                <a:spcPts val="0"/>
              </a:spcBef>
              <a:spcAft>
                <a:spcPts val="0"/>
              </a:spcAft>
              <a:buNone/>
            </a:pPr>
            <a:r>
              <a:rPr b="1" lang="en" sz="1800">
                <a:latin typeface="Montserrat"/>
                <a:ea typeface="Montserrat"/>
                <a:cs typeface="Montserrat"/>
                <a:sym typeface="Montserrat"/>
              </a:rPr>
              <a:t>Videos</a:t>
            </a:r>
            <a:r>
              <a:rPr b="1" lang="en" sz="1800">
                <a:latin typeface="Montserrat"/>
                <a:ea typeface="Montserrat"/>
                <a:cs typeface="Montserrat"/>
                <a:sym typeface="Montserrat"/>
              </a:rPr>
              <a:t>:</a:t>
            </a:r>
            <a:endParaRPr b="1" sz="1800">
              <a:latin typeface="Montserrat"/>
              <a:ea typeface="Montserrat"/>
              <a:cs typeface="Montserrat"/>
              <a:sym typeface="Montserrat"/>
            </a:endParaRPr>
          </a:p>
          <a:p>
            <a:pPr indent="-336550" lvl="0" marL="457200" rtl="0" algn="l">
              <a:spcBef>
                <a:spcPts val="0"/>
              </a:spcBef>
              <a:spcAft>
                <a:spcPts val="0"/>
              </a:spcAft>
              <a:buSzPts val="1700"/>
              <a:buFont typeface="Montserrat"/>
              <a:buAutoNum type="arabicPeriod"/>
            </a:pPr>
            <a:r>
              <a:rPr lang="en" sz="1700" u="sng">
                <a:solidFill>
                  <a:schemeClr val="hlink"/>
                </a:solidFill>
                <a:latin typeface="Montserrat"/>
                <a:ea typeface="Montserrat"/>
                <a:cs typeface="Montserrat"/>
                <a:sym typeface="Montserrat"/>
                <a:hlinkClick r:id="rId3"/>
              </a:rPr>
              <a:t>Top Resume Skills</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AutoNum type="arabicPeriod"/>
            </a:pPr>
            <a:r>
              <a:rPr lang="en" sz="1700" u="sng">
                <a:solidFill>
                  <a:schemeClr val="hlink"/>
                </a:solidFill>
                <a:latin typeface="Montserrat"/>
                <a:ea typeface="Montserrat"/>
                <a:cs typeface="Montserrat"/>
                <a:sym typeface="Montserrat"/>
                <a:hlinkClick r:id="rId4"/>
              </a:rPr>
              <a:t>Resume Words to Include and Avoid</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AutoNum type="arabicPeriod"/>
            </a:pPr>
            <a:r>
              <a:rPr lang="en" sz="1700" u="sng">
                <a:solidFill>
                  <a:schemeClr val="hlink"/>
                </a:solidFill>
                <a:latin typeface="Montserrat"/>
                <a:ea typeface="Montserrat"/>
                <a:cs typeface="Montserrat"/>
                <a:sym typeface="Montserrat"/>
                <a:hlinkClick r:id="rId5"/>
              </a:rPr>
              <a:t>The Intern | Full Movie Preview | Warner Bros. Entertainment</a:t>
            </a:r>
            <a:r>
              <a:rPr lang="en" sz="1700">
                <a:latin typeface="Montserrat"/>
                <a:ea typeface="Montserrat"/>
                <a:cs typeface="Montserrat"/>
                <a:sym typeface="Montserrat"/>
              </a:rPr>
              <a:t> </a:t>
            </a:r>
            <a:endParaRPr sz="17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rPr b="1" lang="en" sz="1800">
                <a:latin typeface="Montserrat"/>
                <a:ea typeface="Montserrat"/>
                <a:cs typeface="Montserrat"/>
                <a:sym typeface="Montserrat"/>
              </a:rPr>
              <a:t>Words from this lesson:</a:t>
            </a:r>
            <a:endParaRPr b="1" sz="1800">
              <a:latin typeface="Montserrat"/>
              <a:ea typeface="Montserrat"/>
              <a:cs typeface="Montserrat"/>
              <a:sym typeface="Montserrat"/>
            </a:endParaRPr>
          </a:p>
          <a:p>
            <a:pPr indent="0" lvl="0" marL="0" rtl="0" algn="l">
              <a:spcBef>
                <a:spcPts val="0"/>
              </a:spcBef>
              <a:spcAft>
                <a:spcPts val="0"/>
              </a:spcAft>
              <a:buNone/>
            </a:pPr>
            <a:r>
              <a:rPr lang="en" sz="1800" u="sng">
                <a:solidFill>
                  <a:schemeClr val="hlink"/>
                </a:solidFill>
                <a:latin typeface="Montserrat"/>
                <a:ea typeface="Montserrat"/>
                <a:cs typeface="Montserrat"/>
                <a:sym typeface="Montserrat"/>
                <a:hlinkClick r:id="rId6"/>
              </a:rPr>
              <a:t>Glossary 4</a:t>
            </a:r>
            <a:r>
              <a:rPr lang="en" sz="1800">
                <a:latin typeface="Montserrat"/>
                <a:ea typeface="Montserrat"/>
                <a:cs typeface="Montserrat"/>
                <a:sym typeface="Montserrat"/>
              </a:rPr>
              <a:t> </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43"/>
          <p:cNvSpPr txBox="1"/>
          <p:nvPr/>
        </p:nvSpPr>
        <p:spPr>
          <a:xfrm>
            <a:off x="528850" y="225075"/>
            <a:ext cx="7480500" cy="16623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3000">
                <a:solidFill>
                  <a:schemeClr val="accent1"/>
                </a:solidFill>
                <a:latin typeface="Montserrat ExtraBold"/>
                <a:ea typeface="Montserrat ExtraBold"/>
                <a:cs typeface="Montserrat ExtraBold"/>
                <a:sym typeface="Montserrat ExtraBold"/>
              </a:rPr>
              <a:t>Goal:</a:t>
            </a:r>
            <a:endParaRPr sz="3000">
              <a:solidFill>
                <a:schemeClr val="accent1"/>
              </a:solidFill>
              <a:latin typeface="Montserrat ExtraBold"/>
              <a:ea typeface="Montserrat ExtraBold"/>
              <a:cs typeface="Montserrat ExtraBold"/>
              <a:sym typeface="Montserrat ExtraBold"/>
            </a:endParaRPr>
          </a:p>
          <a:p>
            <a:pPr indent="-406400" lvl="0" marL="457200" rtl="0" algn="l">
              <a:spcBef>
                <a:spcPts val="0"/>
              </a:spcBef>
              <a:spcAft>
                <a:spcPts val="0"/>
              </a:spcAft>
              <a:buSzPts val="2800"/>
              <a:buFont typeface="Montserrat"/>
              <a:buChar char="-"/>
            </a:pPr>
            <a:r>
              <a:rPr lang="en" sz="2800">
                <a:latin typeface="Montserrat"/>
                <a:ea typeface="Montserrat"/>
                <a:cs typeface="Montserrat"/>
                <a:sym typeface="Montserrat"/>
              </a:rPr>
              <a:t>Пройти собеседование по soft skills</a:t>
            </a:r>
            <a:endParaRPr b="1" sz="2400">
              <a:solidFill>
                <a:schemeClr val="dk1"/>
              </a:solidFill>
              <a:latin typeface="Montserrat"/>
              <a:ea typeface="Montserrat"/>
              <a:cs typeface="Montserrat"/>
              <a:sym typeface="Montserrat"/>
            </a:endParaRPr>
          </a:p>
        </p:txBody>
      </p:sp>
      <p:sp>
        <p:nvSpPr>
          <p:cNvPr id="165" name="Google Shape;165;p43"/>
          <p:cNvSpPr/>
          <p:nvPr/>
        </p:nvSpPr>
        <p:spPr>
          <a:xfrm>
            <a:off x="8626253" y="4698080"/>
            <a:ext cx="241648" cy="195150"/>
          </a:xfrm>
          <a:custGeom>
            <a:rect b="b" l="l" r="r" t="t"/>
            <a:pathLst>
              <a:path extrusionOk="0" h="128" w="160">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22222"/>
              </a:solidFill>
              <a:latin typeface="Calibri"/>
              <a:ea typeface="Calibri"/>
              <a:cs typeface="Calibri"/>
              <a:sym typeface="Calibri"/>
            </a:endParaRPr>
          </a:p>
        </p:txBody>
      </p:sp>
      <p:sp>
        <p:nvSpPr>
          <p:cNvPr id="166" name="Google Shape;166;p43"/>
          <p:cNvSpPr txBox="1"/>
          <p:nvPr/>
        </p:nvSpPr>
        <p:spPr>
          <a:xfrm>
            <a:off x="485050" y="1654400"/>
            <a:ext cx="76578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latin typeface="Montserrat ExtraBold"/>
                <a:ea typeface="Montserrat ExtraBold"/>
                <a:cs typeface="Montserrat ExtraBold"/>
                <a:sym typeface="Montserrat ExtraBold"/>
              </a:rPr>
              <a:t>На уроке каждый участник должен:</a:t>
            </a:r>
            <a:endParaRPr sz="2800">
              <a:latin typeface="Montserrat ExtraBold"/>
              <a:ea typeface="Montserrat ExtraBold"/>
              <a:cs typeface="Montserrat ExtraBold"/>
              <a:sym typeface="Montserrat ExtraBold"/>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включить камеру</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настроить звук</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активно участвовать</a:t>
            </a:r>
            <a:endParaRPr>
              <a:latin typeface="Open Sans"/>
              <a:ea typeface="Open Sans"/>
              <a:cs typeface="Open Sans"/>
              <a:sym typeface="Open Sans"/>
            </a:endParaRPr>
          </a:p>
        </p:txBody>
      </p:sp>
      <p:pic>
        <p:nvPicPr>
          <p:cNvPr id="167" name="Google Shape;167;p43"/>
          <p:cNvPicPr preferRelativeResize="0"/>
          <p:nvPr/>
        </p:nvPicPr>
        <p:blipFill>
          <a:blip r:embed="rId3">
            <a:alphaModFix/>
          </a:blip>
          <a:stretch>
            <a:fillRect/>
          </a:stretch>
        </p:blipFill>
        <p:spPr>
          <a:xfrm>
            <a:off x="4572000" y="2491350"/>
            <a:ext cx="4184400" cy="2350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61"/>
          <p:cNvSpPr/>
          <p:nvPr/>
        </p:nvSpPr>
        <p:spPr>
          <a:xfrm>
            <a:off x="2634500" y="1728975"/>
            <a:ext cx="3875100" cy="1685700"/>
          </a:xfrm>
          <a:prstGeom prst="rect">
            <a:avLst/>
          </a:prstGeom>
          <a:solidFill>
            <a:srgbClr val="FF6B08"/>
          </a:solidFill>
          <a:ln>
            <a:noFill/>
          </a:ln>
          <a:effectLst>
            <a:outerShdw blurRad="762000" rotWithShape="0" algn="t" dir="5400000" dist="254000">
              <a:srgbClr val="000000">
                <a:alpha val="40000"/>
              </a:srgbClr>
            </a:outerShdw>
          </a:effectLst>
        </p:spPr>
        <p:txBody>
          <a:bodyPr anchorCtr="0" anchor="ctr" bIns="45700" lIns="91425" spcFirstLastPara="1" rIns="360000" wrap="square" tIns="45700">
            <a:noAutofit/>
          </a:bodyPr>
          <a:lstStyle/>
          <a:p>
            <a:pPr indent="0" lvl="0" marL="0" marR="0" rtl="0" algn="r">
              <a:spcBef>
                <a:spcPts val="0"/>
              </a:spcBef>
              <a:spcAft>
                <a:spcPts val="0"/>
              </a:spcAft>
              <a:buNone/>
            </a:pPr>
            <a:r>
              <a:t/>
            </a:r>
            <a:endParaRPr b="1" i="0" sz="1400" u="none" cap="none" strike="noStrike">
              <a:solidFill>
                <a:srgbClr val="F0F0F0"/>
              </a:solidFill>
              <a:latin typeface="Open Sans"/>
              <a:ea typeface="Open Sans"/>
              <a:cs typeface="Open Sans"/>
              <a:sym typeface="Open Sans"/>
            </a:endParaRPr>
          </a:p>
        </p:txBody>
      </p:sp>
      <p:sp>
        <p:nvSpPr>
          <p:cNvPr id="291" name="Google Shape;291;p61"/>
          <p:cNvSpPr txBox="1"/>
          <p:nvPr/>
        </p:nvSpPr>
        <p:spPr>
          <a:xfrm>
            <a:off x="3011425" y="1766250"/>
            <a:ext cx="4117800" cy="16110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b="1" lang="en" sz="4000">
                <a:solidFill>
                  <a:srgbClr val="FFFFFF"/>
                </a:solidFill>
                <a:latin typeface="Montserrat"/>
                <a:ea typeface="Montserrat"/>
                <a:cs typeface="Montserrat"/>
                <a:sym typeface="Montserrat"/>
              </a:rPr>
              <a:t>Thank you!</a:t>
            </a:r>
            <a:endParaRPr b="1" sz="4000">
              <a:solidFill>
                <a:srgbClr val="FFFFFF"/>
              </a:solidFill>
              <a:latin typeface="Montserrat"/>
              <a:ea typeface="Montserrat"/>
              <a:cs typeface="Montserrat"/>
              <a:sym typeface="Montserrat"/>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0F0"/>
        </a:solidFill>
      </p:bgPr>
    </p:bg>
    <p:spTree>
      <p:nvGrpSpPr>
        <p:cNvPr id="171" name="Shape 171"/>
        <p:cNvGrpSpPr/>
        <p:nvPr/>
      </p:nvGrpSpPr>
      <p:grpSpPr>
        <a:xfrm>
          <a:off x="0" y="0"/>
          <a:ext cx="0" cy="0"/>
          <a:chOff x="0" y="0"/>
          <a:chExt cx="0" cy="0"/>
        </a:xfrm>
      </p:grpSpPr>
      <p:sp>
        <p:nvSpPr>
          <p:cNvPr id="172" name="Google Shape;172;p44"/>
          <p:cNvSpPr txBox="1"/>
          <p:nvPr/>
        </p:nvSpPr>
        <p:spPr>
          <a:xfrm>
            <a:off x="3293725" y="376825"/>
            <a:ext cx="5085900" cy="3174900"/>
          </a:xfrm>
          <a:prstGeom prst="rect">
            <a:avLst/>
          </a:prstGeom>
          <a:noFill/>
          <a:ln>
            <a:noFill/>
          </a:ln>
        </p:spPr>
        <p:txBody>
          <a:bodyPr anchorCtr="0" anchor="ctr" bIns="91425" lIns="0" spcFirstLastPara="1" rIns="91425" wrap="square" tIns="91425">
            <a:noAutofit/>
          </a:bodyPr>
          <a:lstStyle/>
          <a:p>
            <a:pPr indent="0" lvl="0" marL="0" rtl="0" algn="l">
              <a:lnSpc>
                <a:spcPct val="130000"/>
              </a:lnSpc>
              <a:spcBef>
                <a:spcPts val="1000"/>
              </a:spcBef>
              <a:spcAft>
                <a:spcPts val="0"/>
              </a:spcAft>
              <a:buNone/>
            </a:pPr>
            <a:r>
              <a:rPr b="1" lang="en" sz="3200">
                <a:solidFill>
                  <a:schemeClr val="accent1"/>
                </a:solidFill>
                <a:latin typeface="Montserrat"/>
                <a:ea typeface="Montserrat"/>
                <a:cs typeface="Montserrat"/>
                <a:sym typeface="Montserrat"/>
              </a:rPr>
              <a:t>Lesson Plan:</a:t>
            </a:r>
            <a:endParaRPr b="1" sz="3200">
              <a:solidFill>
                <a:schemeClr val="accent1"/>
              </a:solidFill>
              <a:latin typeface="Montserrat"/>
              <a:ea typeface="Montserrat"/>
              <a:cs typeface="Montserrat"/>
              <a:sym typeface="Montserrat"/>
            </a:endParaRPr>
          </a:p>
          <a:p>
            <a:pPr indent="-336550" lvl="0" marL="457200" rtl="0" algn="l">
              <a:lnSpc>
                <a:spcPct val="150000"/>
              </a:lnSpc>
              <a:spcBef>
                <a:spcPts val="1000"/>
              </a:spcBef>
              <a:spcAft>
                <a:spcPts val="0"/>
              </a:spcAft>
              <a:buClr>
                <a:srgbClr val="222222"/>
              </a:buClr>
              <a:buSzPts val="1700"/>
              <a:buFont typeface="Montserrat"/>
              <a:buChar char="-"/>
            </a:pPr>
            <a:r>
              <a:rPr b="1" lang="en" sz="1700">
                <a:solidFill>
                  <a:srgbClr val="222222"/>
                </a:solidFill>
                <a:latin typeface="Montserrat"/>
                <a:ea typeface="Montserrat"/>
                <a:cs typeface="Montserrat"/>
                <a:sym typeface="Montserrat"/>
              </a:rPr>
              <a:t>Discuss the differences between soft and hard skills</a:t>
            </a:r>
            <a:endParaRPr b="1" sz="1700">
              <a:solidFill>
                <a:srgbClr val="222222"/>
              </a:solidFill>
              <a:latin typeface="Montserrat"/>
              <a:ea typeface="Montserrat"/>
              <a:cs typeface="Montserrat"/>
              <a:sym typeface="Montserrat"/>
            </a:endParaRPr>
          </a:p>
          <a:p>
            <a:pPr indent="-336550" lvl="0" marL="457200" rtl="0" algn="l">
              <a:lnSpc>
                <a:spcPct val="150000"/>
              </a:lnSpc>
              <a:spcBef>
                <a:spcPts val="0"/>
              </a:spcBef>
              <a:spcAft>
                <a:spcPts val="0"/>
              </a:spcAft>
              <a:buClr>
                <a:srgbClr val="222222"/>
              </a:buClr>
              <a:buSzPts val="1700"/>
              <a:buFont typeface="Montserrat"/>
              <a:buChar char="-"/>
            </a:pPr>
            <a:r>
              <a:rPr b="1" lang="en" sz="1700">
                <a:solidFill>
                  <a:srgbClr val="222222"/>
                </a:solidFill>
                <a:latin typeface="Montserrat"/>
                <a:ea typeface="Montserrat"/>
                <a:cs typeface="Montserrat"/>
                <a:sym typeface="Montserrat"/>
              </a:rPr>
              <a:t>Learn what verbs are better to use in the resume</a:t>
            </a:r>
            <a:endParaRPr b="1" sz="1700">
              <a:solidFill>
                <a:srgbClr val="222222"/>
              </a:solidFill>
              <a:latin typeface="Montserrat"/>
              <a:ea typeface="Montserrat"/>
              <a:cs typeface="Montserrat"/>
              <a:sym typeface="Montserrat"/>
            </a:endParaRPr>
          </a:p>
        </p:txBody>
      </p:sp>
      <p:sp>
        <p:nvSpPr>
          <p:cNvPr id="173" name="Google Shape;173;p44"/>
          <p:cNvSpPr/>
          <p:nvPr/>
        </p:nvSpPr>
        <p:spPr>
          <a:xfrm>
            <a:off x="0" y="0"/>
            <a:ext cx="2943300" cy="5143500"/>
          </a:xfrm>
          <a:prstGeom prst="rect">
            <a:avLst/>
          </a:prstGeom>
          <a:solidFill>
            <a:srgbClr val="041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44"/>
          <p:cNvPicPr preferRelativeResize="0"/>
          <p:nvPr/>
        </p:nvPicPr>
        <p:blipFill rotWithShape="1">
          <a:blip r:embed="rId3">
            <a:alphaModFix/>
          </a:blip>
          <a:srcRect b="0" l="0" r="0" t="0"/>
          <a:stretch/>
        </p:blipFill>
        <p:spPr>
          <a:xfrm>
            <a:off x="465235" y="376822"/>
            <a:ext cx="738994" cy="2226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45"/>
          <p:cNvPicPr preferRelativeResize="0"/>
          <p:nvPr/>
        </p:nvPicPr>
        <p:blipFill rotWithShape="1">
          <a:blip r:embed="rId3">
            <a:alphaModFix/>
          </a:blip>
          <a:srcRect b="0" l="0" r="0" t="17437"/>
          <a:stretch/>
        </p:blipFill>
        <p:spPr>
          <a:xfrm>
            <a:off x="2030075" y="622900"/>
            <a:ext cx="4838700" cy="3995024"/>
          </a:xfrm>
          <a:prstGeom prst="rect">
            <a:avLst/>
          </a:prstGeom>
          <a:noFill/>
          <a:ln>
            <a:noFill/>
          </a:ln>
        </p:spPr>
      </p:pic>
      <p:sp>
        <p:nvSpPr>
          <p:cNvPr id="180" name="Google Shape;180;p45"/>
          <p:cNvSpPr txBox="1"/>
          <p:nvPr/>
        </p:nvSpPr>
        <p:spPr>
          <a:xfrm>
            <a:off x="1725125" y="71200"/>
            <a:ext cx="6400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Montserrat ExtraBold"/>
                <a:ea typeface="Montserrat ExtraBold"/>
                <a:cs typeface="Montserrat ExtraBold"/>
                <a:sym typeface="Montserrat ExtraBold"/>
              </a:rPr>
              <a:t>Do you agree with this quote? Why (not)?</a:t>
            </a:r>
            <a:endParaRPr sz="1900">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46"/>
          <p:cNvPicPr preferRelativeResize="0"/>
          <p:nvPr/>
        </p:nvPicPr>
        <p:blipFill>
          <a:blip r:embed="rId3">
            <a:alphaModFix/>
          </a:blip>
          <a:stretch>
            <a:fillRect/>
          </a:stretch>
        </p:blipFill>
        <p:spPr>
          <a:xfrm>
            <a:off x="1251906" y="1013775"/>
            <a:ext cx="6562794" cy="3691575"/>
          </a:xfrm>
          <a:prstGeom prst="rect">
            <a:avLst/>
          </a:prstGeom>
          <a:noFill/>
          <a:ln>
            <a:noFill/>
          </a:ln>
        </p:spPr>
      </p:pic>
      <p:sp>
        <p:nvSpPr>
          <p:cNvPr id="186" name="Google Shape;186;p46"/>
          <p:cNvSpPr txBox="1"/>
          <p:nvPr/>
        </p:nvSpPr>
        <p:spPr>
          <a:xfrm>
            <a:off x="3046775" y="314900"/>
            <a:ext cx="5197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FF6B08"/>
                </a:solidFill>
                <a:latin typeface="Montserrat ExtraBold"/>
                <a:ea typeface="Montserrat ExtraBold"/>
                <a:cs typeface="Montserrat ExtraBold"/>
                <a:sym typeface="Montserrat ExtraBold"/>
              </a:rPr>
              <a:t>What are </a:t>
            </a:r>
            <a:r>
              <a:rPr lang="en" sz="2500" u="sng">
                <a:solidFill>
                  <a:srgbClr val="FF6B08"/>
                </a:solidFill>
                <a:latin typeface="Montserrat ExtraBold"/>
                <a:ea typeface="Montserrat ExtraBold"/>
                <a:cs typeface="Montserrat ExtraBold"/>
                <a:sym typeface="Montserrat ExtraBold"/>
              </a:rPr>
              <a:t>skills</a:t>
            </a:r>
            <a:r>
              <a:rPr lang="en" sz="2500">
                <a:solidFill>
                  <a:srgbClr val="FF6B08"/>
                </a:solidFill>
                <a:latin typeface="Montserrat ExtraBold"/>
                <a:ea typeface="Montserrat ExtraBold"/>
                <a:cs typeface="Montserrat ExtraBold"/>
                <a:sym typeface="Montserrat ExtraBold"/>
              </a:rPr>
              <a:t>?</a:t>
            </a:r>
            <a:endParaRPr sz="2500">
              <a:solidFill>
                <a:srgbClr val="FF6B08"/>
              </a:solidFill>
              <a:latin typeface="Montserrat ExtraBold"/>
              <a:ea typeface="Montserrat ExtraBold"/>
              <a:cs typeface="Montserrat ExtraBold"/>
              <a:sym typeface="Montserrat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47"/>
          <p:cNvPicPr preferRelativeResize="0"/>
          <p:nvPr/>
        </p:nvPicPr>
        <p:blipFill>
          <a:blip r:embed="rId3">
            <a:alphaModFix/>
          </a:blip>
          <a:stretch>
            <a:fillRect/>
          </a:stretch>
        </p:blipFill>
        <p:spPr>
          <a:xfrm>
            <a:off x="1520450" y="486300"/>
            <a:ext cx="5745850" cy="3971400"/>
          </a:xfrm>
          <a:prstGeom prst="rect">
            <a:avLst/>
          </a:prstGeom>
          <a:noFill/>
          <a:ln>
            <a:noFill/>
          </a:ln>
        </p:spPr>
      </p:pic>
      <p:sp>
        <p:nvSpPr>
          <p:cNvPr id="192" name="Google Shape;192;p47"/>
          <p:cNvSpPr txBox="1"/>
          <p:nvPr/>
        </p:nvSpPr>
        <p:spPr>
          <a:xfrm>
            <a:off x="2210825" y="0"/>
            <a:ext cx="5197500" cy="49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accent1"/>
                </a:solidFill>
                <a:latin typeface="Montserrat ExtraBold"/>
                <a:ea typeface="Montserrat ExtraBold"/>
                <a:cs typeface="Montserrat ExtraBold"/>
                <a:sym typeface="Montserrat ExtraBold"/>
              </a:rPr>
              <a:t> There are 2 kinds of skills:</a:t>
            </a:r>
            <a:endParaRPr sz="220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20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20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20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20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20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20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20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20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20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20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20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20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2200">
                <a:solidFill>
                  <a:schemeClr val="accent1"/>
                </a:solidFill>
                <a:latin typeface="Montserrat ExtraBold"/>
                <a:ea typeface="Montserrat ExtraBold"/>
                <a:cs typeface="Montserrat ExtraBold"/>
                <a:sym typeface="Montserrat ExtraBold"/>
              </a:rPr>
              <a:t>     What is the difference?</a:t>
            </a:r>
            <a:endParaRPr sz="2200">
              <a:solidFill>
                <a:schemeClr val="accent1"/>
              </a:solidFill>
              <a:latin typeface="Montserrat ExtraBold"/>
              <a:ea typeface="Montserrat ExtraBold"/>
              <a:cs typeface="Montserrat ExtraBold"/>
              <a:sym typeface="Montserrat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8"/>
          <p:cNvSpPr/>
          <p:nvPr/>
        </p:nvSpPr>
        <p:spPr>
          <a:xfrm>
            <a:off x="925475" y="2571750"/>
            <a:ext cx="1824300" cy="57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8"/>
          <p:cNvSpPr/>
          <p:nvPr/>
        </p:nvSpPr>
        <p:spPr>
          <a:xfrm>
            <a:off x="925475" y="1548400"/>
            <a:ext cx="1824300" cy="57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8"/>
          <p:cNvSpPr txBox="1"/>
          <p:nvPr/>
        </p:nvSpPr>
        <p:spPr>
          <a:xfrm>
            <a:off x="1085650" y="53400"/>
            <a:ext cx="62379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Montserrat"/>
                <a:ea typeface="Montserrat"/>
                <a:cs typeface="Montserrat"/>
                <a:sym typeface="Montserrat"/>
              </a:rPr>
              <a:t>Match the type of skills and its definition. Give examples of soft/hard skills. Which skills are more important?</a:t>
            </a:r>
            <a:endParaRPr b="1" sz="1900">
              <a:solidFill>
                <a:schemeClr val="dk1"/>
              </a:solidFill>
              <a:latin typeface="Montserrat"/>
              <a:ea typeface="Montserrat"/>
              <a:cs typeface="Montserrat"/>
              <a:sym typeface="Montserrat"/>
            </a:endParaRPr>
          </a:p>
        </p:txBody>
      </p:sp>
      <p:sp>
        <p:nvSpPr>
          <p:cNvPr id="200" name="Google Shape;200;p48"/>
          <p:cNvSpPr txBox="1"/>
          <p:nvPr/>
        </p:nvSpPr>
        <p:spPr>
          <a:xfrm>
            <a:off x="1005550" y="1600850"/>
            <a:ext cx="26517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Montserrat"/>
                <a:ea typeface="Montserrat"/>
                <a:cs typeface="Montserrat"/>
                <a:sym typeface="Montserrat"/>
              </a:rPr>
              <a:t>Hard skills</a:t>
            </a:r>
            <a:endParaRPr sz="2200">
              <a:latin typeface="Montserrat"/>
              <a:ea typeface="Montserrat"/>
              <a:cs typeface="Montserrat"/>
              <a:sym typeface="Montserrat"/>
            </a:endParaRPr>
          </a:p>
          <a:p>
            <a:pPr indent="0" lvl="0" marL="0" rtl="0" algn="l">
              <a:spcBef>
                <a:spcPts val="0"/>
              </a:spcBef>
              <a:spcAft>
                <a:spcPts val="0"/>
              </a:spcAft>
              <a:buNone/>
            </a:pPr>
            <a:r>
              <a:t/>
            </a:r>
            <a:endParaRPr sz="2200">
              <a:latin typeface="Montserrat"/>
              <a:ea typeface="Montserrat"/>
              <a:cs typeface="Montserrat"/>
              <a:sym typeface="Montserrat"/>
            </a:endParaRPr>
          </a:p>
          <a:p>
            <a:pPr indent="0" lvl="0" marL="0" rtl="0" algn="l">
              <a:spcBef>
                <a:spcPts val="0"/>
              </a:spcBef>
              <a:spcAft>
                <a:spcPts val="0"/>
              </a:spcAft>
              <a:buNone/>
            </a:pPr>
            <a:r>
              <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Soft skills</a:t>
            </a:r>
            <a:endParaRPr sz="2200">
              <a:latin typeface="Montserrat"/>
              <a:ea typeface="Montserrat"/>
              <a:cs typeface="Montserrat"/>
              <a:sym typeface="Montserrat"/>
            </a:endParaRPr>
          </a:p>
        </p:txBody>
      </p:sp>
      <p:sp>
        <p:nvSpPr>
          <p:cNvPr id="201" name="Google Shape;201;p48"/>
          <p:cNvSpPr txBox="1"/>
          <p:nvPr/>
        </p:nvSpPr>
        <p:spPr>
          <a:xfrm>
            <a:off x="3697825" y="1246075"/>
            <a:ext cx="5254500" cy="24090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Font typeface="Montserrat"/>
              <a:buChar char="-"/>
            </a:pPr>
            <a:r>
              <a:rPr lang="en" sz="1700">
                <a:latin typeface="Montserrat"/>
                <a:ea typeface="Montserrat"/>
                <a:cs typeface="Montserrat"/>
                <a:sym typeface="Montserrat"/>
              </a:rPr>
              <a:t>(people skills, social skills) abilities that can be applied in any job</a:t>
            </a:r>
            <a:endParaRPr sz="1700">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700">
              <a:latin typeface="Montserrat"/>
              <a:ea typeface="Montserrat"/>
              <a:cs typeface="Montserrat"/>
              <a:sym typeface="Montserrat"/>
            </a:endParaRPr>
          </a:p>
          <a:p>
            <a:pPr indent="-336550" lvl="0" marL="457200" rtl="0" algn="l">
              <a:lnSpc>
                <a:spcPct val="150000"/>
              </a:lnSpc>
              <a:spcBef>
                <a:spcPts val="0"/>
              </a:spcBef>
              <a:spcAft>
                <a:spcPts val="0"/>
              </a:spcAft>
              <a:buSzPts val="1700"/>
              <a:buFont typeface="Montserrat"/>
              <a:buChar char="-"/>
            </a:pPr>
            <a:r>
              <a:rPr lang="en" sz="1700">
                <a:latin typeface="Montserrat"/>
                <a:ea typeface="Montserrat"/>
                <a:cs typeface="Montserrat"/>
                <a:sym typeface="Montserrat"/>
              </a:rPr>
              <a:t>a</a:t>
            </a:r>
            <a:r>
              <a:rPr lang="en" sz="1700">
                <a:latin typeface="Montserrat"/>
                <a:ea typeface="Montserrat"/>
                <a:cs typeface="Montserrat"/>
                <a:sym typeface="Montserrat"/>
              </a:rPr>
              <a:t>re technical knowledge or training gained through any life experience in your career or education. </a:t>
            </a:r>
            <a:endParaRPr sz="17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9"/>
          <p:cNvSpPr/>
          <p:nvPr/>
        </p:nvSpPr>
        <p:spPr>
          <a:xfrm>
            <a:off x="925475" y="2571750"/>
            <a:ext cx="1824300" cy="57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9"/>
          <p:cNvSpPr/>
          <p:nvPr/>
        </p:nvSpPr>
        <p:spPr>
          <a:xfrm>
            <a:off x="925475" y="1548400"/>
            <a:ext cx="1824300" cy="57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9"/>
          <p:cNvSpPr txBox="1"/>
          <p:nvPr/>
        </p:nvSpPr>
        <p:spPr>
          <a:xfrm>
            <a:off x="1085650" y="53400"/>
            <a:ext cx="62379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Montserrat"/>
                <a:ea typeface="Montserrat"/>
                <a:cs typeface="Montserrat"/>
                <a:sym typeface="Montserrat"/>
              </a:rPr>
              <a:t>Match the type of skills and its definition. Give examples of soft/hard skills. Which skills are more important?</a:t>
            </a:r>
            <a:endParaRPr b="1" sz="1900">
              <a:solidFill>
                <a:schemeClr val="dk1"/>
              </a:solidFill>
              <a:latin typeface="Montserrat"/>
              <a:ea typeface="Montserrat"/>
              <a:cs typeface="Montserrat"/>
              <a:sym typeface="Montserrat"/>
            </a:endParaRPr>
          </a:p>
        </p:txBody>
      </p:sp>
      <p:sp>
        <p:nvSpPr>
          <p:cNvPr id="209" name="Google Shape;209;p49"/>
          <p:cNvSpPr txBox="1"/>
          <p:nvPr/>
        </p:nvSpPr>
        <p:spPr>
          <a:xfrm>
            <a:off x="1005550" y="1600850"/>
            <a:ext cx="26517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Montserrat"/>
                <a:ea typeface="Montserrat"/>
                <a:cs typeface="Montserrat"/>
                <a:sym typeface="Montserrat"/>
              </a:rPr>
              <a:t>Hard skills</a:t>
            </a:r>
            <a:endParaRPr sz="2200">
              <a:latin typeface="Montserrat"/>
              <a:ea typeface="Montserrat"/>
              <a:cs typeface="Montserrat"/>
              <a:sym typeface="Montserrat"/>
            </a:endParaRPr>
          </a:p>
          <a:p>
            <a:pPr indent="0" lvl="0" marL="0" rtl="0" algn="l">
              <a:spcBef>
                <a:spcPts val="0"/>
              </a:spcBef>
              <a:spcAft>
                <a:spcPts val="0"/>
              </a:spcAft>
              <a:buNone/>
            </a:pPr>
            <a:r>
              <a:t/>
            </a:r>
            <a:endParaRPr sz="2200">
              <a:latin typeface="Montserrat"/>
              <a:ea typeface="Montserrat"/>
              <a:cs typeface="Montserrat"/>
              <a:sym typeface="Montserrat"/>
            </a:endParaRPr>
          </a:p>
          <a:p>
            <a:pPr indent="0" lvl="0" marL="0" rtl="0" algn="l">
              <a:spcBef>
                <a:spcPts val="0"/>
              </a:spcBef>
              <a:spcAft>
                <a:spcPts val="0"/>
              </a:spcAft>
              <a:buNone/>
            </a:pPr>
            <a:r>
              <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Soft skills</a:t>
            </a:r>
            <a:endParaRPr sz="2200">
              <a:latin typeface="Montserrat"/>
              <a:ea typeface="Montserrat"/>
              <a:cs typeface="Montserrat"/>
              <a:sym typeface="Montserrat"/>
            </a:endParaRPr>
          </a:p>
        </p:txBody>
      </p:sp>
      <p:sp>
        <p:nvSpPr>
          <p:cNvPr id="210" name="Google Shape;210;p49"/>
          <p:cNvSpPr txBox="1"/>
          <p:nvPr/>
        </p:nvSpPr>
        <p:spPr>
          <a:xfrm>
            <a:off x="3697825" y="1246075"/>
            <a:ext cx="5254500" cy="24090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Font typeface="Montserrat"/>
              <a:buChar char="-"/>
            </a:pPr>
            <a:r>
              <a:rPr lang="en" sz="1700">
                <a:latin typeface="Montserrat"/>
                <a:ea typeface="Montserrat"/>
                <a:cs typeface="Montserrat"/>
                <a:sym typeface="Montserrat"/>
              </a:rPr>
              <a:t>(people skills, social skills) abilities that can be applied in any job</a:t>
            </a:r>
            <a:endParaRPr sz="1700">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700">
              <a:latin typeface="Montserrat"/>
              <a:ea typeface="Montserrat"/>
              <a:cs typeface="Montserrat"/>
              <a:sym typeface="Montserrat"/>
            </a:endParaRPr>
          </a:p>
          <a:p>
            <a:pPr indent="-336550" lvl="0" marL="457200" rtl="0" algn="l">
              <a:lnSpc>
                <a:spcPct val="150000"/>
              </a:lnSpc>
              <a:spcBef>
                <a:spcPts val="0"/>
              </a:spcBef>
              <a:spcAft>
                <a:spcPts val="0"/>
              </a:spcAft>
              <a:buSzPts val="1700"/>
              <a:buFont typeface="Montserrat"/>
              <a:buChar char="-"/>
            </a:pPr>
            <a:r>
              <a:rPr lang="en" sz="1700">
                <a:latin typeface="Montserrat"/>
                <a:ea typeface="Montserrat"/>
                <a:cs typeface="Montserrat"/>
                <a:sym typeface="Montserrat"/>
              </a:rPr>
              <a:t>are technical knowledge or training gained through any life experience in your career or education. </a:t>
            </a:r>
            <a:endParaRPr sz="1700">
              <a:latin typeface="Montserrat"/>
              <a:ea typeface="Montserrat"/>
              <a:cs typeface="Montserrat"/>
              <a:sym typeface="Montserrat"/>
            </a:endParaRPr>
          </a:p>
        </p:txBody>
      </p:sp>
      <p:cxnSp>
        <p:nvCxnSpPr>
          <p:cNvPr id="211" name="Google Shape;211;p49"/>
          <p:cNvCxnSpPr/>
          <p:nvPr/>
        </p:nvCxnSpPr>
        <p:spPr>
          <a:xfrm flipH="1" rot="10800000">
            <a:off x="2869350" y="1670075"/>
            <a:ext cx="1101600" cy="1234800"/>
          </a:xfrm>
          <a:prstGeom prst="straightConnector1">
            <a:avLst/>
          </a:prstGeom>
          <a:noFill/>
          <a:ln cap="flat" cmpd="sng" w="19050">
            <a:solidFill>
              <a:schemeClr val="accent1"/>
            </a:solidFill>
            <a:prstDash val="solid"/>
            <a:round/>
            <a:headEnd len="med" w="med" type="none"/>
            <a:tailEnd len="med" w="med" type="triangle"/>
          </a:ln>
        </p:spPr>
      </p:cxnSp>
      <p:cxnSp>
        <p:nvCxnSpPr>
          <p:cNvPr id="212" name="Google Shape;212;p49"/>
          <p:cNvCxnSpPr/>
          <p:nvPr/>
        </p:nvCxnSpPr>
        <p:spPr>
          <a:xfrm>
            <a:off x="2869350" y="1849125"/>
            <a:ext cx="1155000" cy="1278000"/>
          </a:xfrm>
          <a:prstGeom prst="straightConnector1">
            <a:avLst/>
          </a:prstGeom>
          <a:noFill/>
          <a:ln cap="flat" cmpd="sng" w="19050">
            <a:solidFill>
              <a:schemeClr val="accent1"/>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descr="Check out these top ten resume skills here: https://go.indeed.com/top-resume-skills&#10;&#10;Adding skills to your resume is a small change that makes it much easier for recruiters to quickly identify your key strengths and qualifications. So, if you have customer service skills, communication skills, or leadership skills, go ahead and list them. If you're not sure what skills to add, we provide examples of the top hard skills and soft skills to put on a resume, like computer programming and interpersonal skills. Remember, the smallest moves are sometimes the smartest! &#10;&#10;Here are a few quick resume tips:&#10;1. Employers want the right mix of both hard and soft skills. Learn more about the difference between hard and soft skills: https://go.indeed.com/soft-vs-hard-skills&#10;2. Soft skills can be applied to any job and include skills like customer service, leadership, problem solving, and organization. &#10;3. Hard skills are technical knowledge or training gained through education or past career experiences.&#10;4. Employers pay special attention to skills listed on your resume. Make sure that you're only highlighting the right skills: https://go.indeed.com/what-to-not-include-resume&#10;&#10;Watch more episodes of Smart &amp; Small: https://www.youtube.com/watch?v=_bZi-34IFxs&amp;list=PL6qIzGkkiXFFGIZ09uOBn4JAGYdooXxfP&#10;&#10;Search for your next job: https://www.indeed.com/&#10;&#10;Indeed is the world's #1 job site*, with over 250 million unique visitors** every month from over 60 different countries. We provide free access to search and apply for jobs, post your resume, research companies, and compare salaries. Every day, we connect millions of people to new opportunities. On our YouTube channel, you’ll find tips and personal stories to help you take the next step in your job search.&#10;&#10;The information in this video is provided as a courtesy. Indeed is not a legal advisor and does not guarantee job interviews or offers.&#10;&#10;*Comscore, Total Visits, March 2020&#10;**Google Analytics, Unique Visitors, February 2020&#10;#resume #resumeskills" id="217" name="Google Shape;217;p50" title="Top Resume Skills">
            <a:hlinkClick r:id="rId3"/>
          </p:cNvPr>
          <p:cNvPicPr preferRelativeResize="0"/>
          <p:nvPr/>
        </p:nvPicPr>
        <p:blipFill>
          <a:blip r:embed="rId4">
            <a:alphaModFix/>
          </a:blip>
          <a:stretch>
            <a:fillRect/>
          </a:stretch>
        </p:blipFill>
        <p:spPr>
          <a:xfrm>
            <a:off x="3568425" y="470425"/>
            <a:ext cx="5530726" cy="4148050"/>
          </a:xfrm>
          <a:prstGeom prst="rect">
            <a:avLst/>
          </a:prstGeom>
          <a:noFill/>
          <a:ln>
            <a:noFill/>
          </a:ln>
        </p:spPr>
      </p:pic>
      <p:sp>
        <p:nvSpPr>
          <p:cNvPr id="218" name="Google Shape;218;p50"/>
          <p:cNvSpPr txBox="1"/>
          <p:nvPr/>
        </p:nvSpPr>
        <p:spPr>
          <a:xfrm>
            <a:off x="1174625" y="53400"/>
            <a:ext cx="663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1"/>
                </a:solidFill>
                <a:latin typeface="Montserrat ExtraBold"/>
                <a:ea typeface="Montserrat ExtraBold"/>
                <a:cs typeface="Montserrat ExtraBold"/>
                <a:sym typeface="Montserrat ExtraBold"/>
              </a:rPr>
              <a:t>Watch the video and answer the questions</a:t>
            </a:r>
            <a:endParaRPr sz="1800">
              <a:solidFill>
                <a:schemeClr val="accent1"/>
              </a:solidFill>
              <a:latin typeface="Montserrat ExtraBold"/>
              <a:ea typeface="Montserrat ExtraBold"/>
              <a:cs typeface="Montserrat ExtraBold"/>
              <a:sym typeface="Montserrat ExtraBold"/>
            </a:endParaRPr>
          </a:p>
        </p:txBody>
      </p:sp>
      <p:sp>
        <p:nvSpPr>
          <p:cNvPr id="219" name="Google Shape;219;p50"/>
          <p:cNvSpPr txBox="1"/>
          <p:nvPr/>
        </p:nvSpPr>
        <p:spPr>
          <a:xfrm>
            <a:off x="0" y="1318492"/>
            <a:ext cx="3621900" cy="1935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Montserrat"/>
              <a:buAutoNum type="arabicPeriod"/>
            </a:pPr>
            <a:r>
              <a:rPr lang="en">
                <a:latin typeface="Montserrat"/>
                <a:ea typeface="Montserrat"/>
                <a:cs typeface="Montserrat"/>
                <a:sym typeface="Montserrat"/>
              </a:rPr>
              <a:t>What skills do employers want you to have?</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AutoNum type="arabicPeriod"/>
            </a:pPr>
            <a:r>
              <a:rPr lang="en">
                <a:latin typeface="Montserrat"/>
                <a:ea typeface="Montserrat"/>
                <a:cs typeface="Montserrat"/>
                <a:sym typeface="Montserrat"/>
              </a:rPr>
              <a:t>Which examples of soft/hard skills do you remember from the video?</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AutoNum type="arabicPeriod"/>
            </a:pPr>
            <a:r>
              <a:rPr lang="en">
                <a:latin typeface="Montserrat"/>
                <a:ea typeface="Montserrat"/>
                <a:cs typeface="Montserrat"/>
                <a:sym typeface="Montserrat"/>
              </a:rPr>
              <a:t>What do employers pay special attention to on your resume?</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oodoo Powerpoint Template">
  <a:themeElements>
    <a:clrScheme name="Другая 5">
      <a:dk1>
        <a:srgbClr val="222222"/>
      </a:dk1>
      <a:lt1>
        <a:srgbClr val="F0F0F0"/>
      </a:lt1>
      <a:dk2>
        <a:srgbClr val="FEFFFF"/>
      </a:dk2>
      <a:lt2>
        <a:srgbClr val="FEFFFF"/>
      </a:lt2>
      <a:accent1>
        <a:srgbClr val="FF6B08"/>
      </a:accent1>
      <a:accent2>
        <a:srgbClr val="FE5757"/>
      </a:accent2>
      <a:accent3>
        <a:srgbClr val="FE0061"/>
      </a:accent3>
      <a:accent4>
        <a:srgbClr val="A905B7"/>
      </a:accent4>
      <a:accent5>
        <a:srgbClr val="7030BD"/>
      </a:accent5>
      <a:accent6>
        <a:srgbClr val="3C4EBC"/>
      </a:accent6>
      <a:hlink>
        <a:srgbClr val="5352F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